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25"/>
  </p:notesMasterIdLst>
  <p:handoutMasterIdLst>
    <p:handoutMasterId r:id="rId26"/>
  </p:handoutMasterIdLst>
  <p:sldIdLst>
    <p:sldId id="257" r:id="rId2"/>
    <p:sldId id="259" r:id="rId3"/>
    <p:sldId id="266" r:id="rId4"/>
    <p:sldId id="262" r:id="rId5"/>
    <p:sldId id="265" r:id="rId6"/>
    <p:sldId id="261" r:id="rId7"/>
    <p:sldId id="269" r:id="rId8"/>
    <p:sldId id="260" r:id="rId9"/>
    <p:sldId id="268" r:id="rId10"/>
    <p:sldId id="264" r:id="rId11"/>
    <p:sldId id="270" r:id="rId12"/>
    <p:sldId id="267" r:id="rId13"/>
    <p:sldId id="271" r:id="rId14"/>
    <p:sldId id="272" r:id="rId15"/>
    <p:sldId id="273" r:id="rId16"/>
    <p:sldId id="274" r:id="rId17"/>
    <p:sldId id="275" r:id="rId18"/>
    <p:sldId id="276" r:id="rId19"/>
    <p:sldId id="279" r:id="rId20"/>
    <p:sldId id="278" r:id="rId21"/>
    <p:sldId id="277" r:id="rId22"/>
    <p:sldId id="280" r:id="rId23"/>
    <p:sldId id="281" r:id="rId2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92"/>
    <p:restoredTop sz="78065"/>
  </p:normalViewPr>
  <p:slideViewPr>
    <p:cSldViewPr snapToGrid="0" snapToObjects="1">
      <p:cViewPr varScale="1">
        <p:scale>
          <a:sx n="51" d="100"/>
          <a:sy n="51" d="100"/>
        </p:scale>
        <p:origin x="1560" y="78"/>
      </p:cViewPr>
      <p:guideLst/>
    </p:cSldViewPr>
  </p:slideViewPr>
  <p:outlineViewPr>
    <p:cViewPr>
      <p:scale>
        <a:sx n="33" d="100"/>
        <a:sy n="33" d="100"/>
      </p:scale>
      <p:origin x="0" y="-1584"/>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97" d="100"/>
          <a:sy n="97" d="100"/>
        </p:scale>
        <p:origin x="3688"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B2430AA-5D59-B248-95FA-95BE615B33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15B8AB86-56C1-B741-BA73-C8361CEE29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3A6C29-9372-9742-AE40-152B31D046ED}" type="datetimeFigureOut">
              <a:rPr lang="nl-NL" smtClean="0"/>
              <a:t>28-8-2019</a:t>
            </a:fld>
            <a:endParaRPr lang="nl-NL"/>
          </a:p>
        </p:txBody>
      </p:sp>
      <p:sp>
        <p:nvSpPr>
          <p:cNvPr id="4" name="Tijdelijke aanduiding voor voettekst 3">
            <a:extLst>
              <a:ext uri="{FF2B5EF4-FFF2-40B4-BE49-F238E27FC236}">
                <a16:creationId xmlns:a16="http://schemas.microsoft.com/office/drawing/2014/main" id="{2BFA5A48-0EDB-2C4C-B7D6-896D3C9BBD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1655EECE-5156-C043-9284-12B0F7EB1F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F76416-7DAF-1F4E-BE0A-CDDC89C4564D}" type="slidenum">
              <a:rPr lang="nl-NL" smtClean="0"/>
              <a:t>‹nr.›</a:t>
            </a:fld>
            <a:endParaRPr lang="nl-NL"/>
          </a:p>
        </p:txBody>
      </p:sp>
    </p:spTree>
    <p:extLst>
      <p:ext uri="{BB962C8B-B14F-4D97-AF65-F5344CB8AC3E}">
        <p14:creationId xmlns:p14="http://schemas.microsoft.com/office/powerpoint/2010/main" val="2227040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759CC8-A25C-C146-AF77-A97F73AA4855}" type="datetimeFigureOut">
              <a:rPr lang="nl-NL" smtClean="0"/>
              <a:t>28-8-2019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D3634-FFCA-8247-B27D-62296E4B74C9}" type="slidenum">
              <a:rPr lang="nl-NL" smtClean="0"/>
              <a:t>‹nr.›</a:t>
            </a:fld>
            <a:endParaRPr lang="nl-NL"/>
          </a:p>
        </p:txBody>
      </p:sp>
    </p:spTree>
    <p:extLst>
      <p:ext uri="{BB962C8B-B14F-4D97-AF65-F5344CB8AC3E}">
        <p14:creationId xmlns:p14="http://schemas.microsoft.com/office/powerpoint/2010/main" val="3360506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Alles wordt politiek</a:t>
            </a:r>
          </a:p>
          <a:p>
            <a:r>
              <a:rPr lang="nl-NL" dirty="0"/>
              <a:t>Onderwerpen worden issues</a:t>
            </a:r>
          </a:p>
          <a:p>
            <a:r>
              <a:rPr lang="nl-NL" dirty="0"/>
              <a:t>Nep-nieuws overkomt je</a:t>
            </a:r>
          </a:p>
        </p:txBody>
      </p:sp>
      <p:sp>
        <p:nvSpPr>
          <p:cNvPr id="4" name="Tijdelijke aanduiding voor dianummer 3"/>
          <p:cNvSpPr>
            <a:spLocks noGrp="1"/>
          </p:cNvSpPr>
          <p:nvPr>
            <p:ph type="sldNum" sz="quarter" idx="5"/>
          </p:nvPr>
        </p:nvSpPr>
        <p:spPr/>
        <p:txBody>
          <a:bodyPr/>
          <a:lstStyle/>
          <a:p>
            <a:fld id="{B46D3634-FFCA-8247-B27D-62296E4B74C9}" type="slidenum">
              <a:rPr lang="nl-NL" smtClean="0"/>
              <a:t>3</a:t>
            </a:fld>
            <a:endParaRPr lang="nl-NL"/>
          </a:p>
        </p:txBody>
      </p:sp>
    </p:spTree>
    <p:extLst>
      <p:ext uri="{BB962C8B-B14F-4D97-AF65-F5344CB8AC3E}">
        <p14:creationId xmlns:p14="http://schemas.microsoft.com/office/powerpoint/2010/main" val="2281452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kern="1200" dirty="0">
                <a:solidFill>
                  <a:schemeClr val="tx1"/>
                </a:solidFill>
                <a:effectLst/>
                <a:latin typeface="+mn-lt"/>
                <a:ea typeface="+mn-ea"/>
                <a:cs typeface="+mn-cs"/>
              </a:rPr>
              <a:t>Starbucks deed het goed </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B46D3634-FFCA-8247-B27D-62296E4B74C9}" type="slidenum">
              <a:rPr lang="nl-NL" smtClean="0"/>
              <a:t>14</a:t>
            </a:fld>
            <a:endParaRPr lang="nl-NL"/>
          </a:p>
        </p:txBody>
      </p:sp>
    </p:spTree>
    <p:extLst>
      <p:ext uri="{BB962C8B-B14F-4D97-AF65-F5344CB8AC3E}">
        <p14:creationId xmlns:p14="http://schemas.microsoft.com/office/powerpoint/2010/main" val="4146532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kern="1200" dirty="0">
                <a:solidFill>
                  <a:schemeClr val="tx1"/>
                </a:solidFill>
                <a:effectLst/>
                <a:latin typeface="+mn-lt"/>
                <a:ea typeface="+mn-ea"/>
                <a:cs typeface="+mn-cs"/>
              </a:rPr>
              <a:t>Breng je stakeholders op de hoogte, zo worden ze niet verrast, ook manier om eigen kanalen uit te nutten</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B46D3634-FFCA-8247-B27D-62296E4B74C9}" type="slidenum">
              <a:rPr lang="nl-NL" smtClean="0"/>
              <a:t>15</a:t>
            </a:fld>
            <a:endParaRPr lang="nl-NL"/>
          </a:p>
        </p:txBody>
      </p:sp>
    </p:spTree>
    <p:extLst>
      <p:ext uri="{BB962C8B-B14F-4D97-AF65-F5344CB8AC3E}">
        <p14:creationId xmlns:p14="http://schemas.microsoft.com/office/powerpoint/2010/main" val="2027310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Times New Roman" panose="02020603050405020304" pitchFamily="18" charset="0"/>
              </a:rPr>
              <a:t>Monsanto’s tactics were tested when a fake news story on </a:t>
            </a:r>
            <a:r>
              <a:rPr lang="en-US" dirty="0" err="1">
                <a:latin typeface="Calibri" panose="020F0502020204030204" pitchFamily="34" charset="0"/>
                <a:ea typeface="Calibri" panose="020F0502020204030204" pitchFamily="34" charset="0"/>
                <a:cs typeface="Times New Roman" panose="02020603050405020304" pitchFamily="18" charset="0"/>
              </a:rPr>
              <a:t>WorldTruth.TV</a:t>
            </a:r>
            <a:r>
              <a:rPr lang="en-US" dirty="0">
                <a:latin typeface="Calibri" panose="020F0502020204030204" pitchFamily="34" charset="0"/>
                <a:ea typeface="Calibri" panose="020F0502020204030204" pitchFamily="34" charset="0"/>
                <a:cs typeface="Times New Roman" panose="02020603050405020304" pitchFamily="18" charset="0"/>
              </a:rPr>
              <a:t> claimed that its pesticides were responsible for the microcephaly cases in Brazil, not the Zika virus. </a:t>
            </a:r>
            <a:r>
              <a:rPr lang="en-US" dirty="0" err="1">
                <a:latin typeface="Calibri" panose="020F0502020204030204" pitchFamily="34" charset="0"/>
                <a:ea typeface="Calibri" panose="020F0502020204030204" pitchFamily="34" charset="0"/>
                <a:cs typeface="Times New Roman" panose="02020603050405020304" pitchFamily="18" charset="0"/>
              </a:rPr>
              <a:t>Mr</a:t>
            </a:r>
            <a:r>
              <a:rPr lang="en-US" dirty="0">
                <a:latin typeface="Calibri" panose="020F0502020204030204" pitchFamily="34" charset="0"/>
                <a:ea typeface="Calibri" panose="020F0502020204030204" pitchFamily="34" charset="0"/>
                <a:cs typeface="Times New Roman" panose="02020603050405020304" pitchFamily="18" charset="0"/>
              </a:rPr>
              <a:t> Crowe said Monsanto encouraged its employees to use social media and, declaring they worked for Monsanto, represent their case to friends and contacts. The company believes that their message was distributed as effectively, if not more so, as anything that came from the company directly and it became a “point of pride” for employees, </a:t>
            </a:r>
            <a:r>
              <a:rPr lang="en-US" dirty="0" err="1">
                <a:latin typeface="Calibri" panose="020F0502020204030204" pitchFamily="34" charset="0"/>
                <a:ea typeface="Calibri" panose="020F0502020204030204" pitchFamily="34" charset="0"/>
                <a:cs typeface="Times New Roman" panose="02020603050405020304" pitchFamily="18" charset="0"/>
              </a:rPr>
              <a:t>Mr</a:t>
            </a:r>
            <a:r>
              <a:rPr lang="en-US" dirty="0">
                <a:latin typeface="Calibri" panose="020F0502020204030204" pitchFamily="34" charset="0"/>
                <a:ea typeface="Calibri" panose="020F0502020204030204" pitchFamily="34" charset="0"/>
                <a:cs typeface="Times New Roman" panose="02020603050405020304" pitchFamily="18" charset="0"/>
              </a:rPr>
              <a:t> Crowe said — a small win in the battle against fake news.</a:t>
            </a:r>
            <a:endParaRPr lang="nl-NL" dirty="0">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B46D3634-FFCA-8247-B27D-62296E4B74C9}" type="slidenum">
              <a:rPr lang="nl-NL" smtClean="0"/>
              <a:t>16</a:t>
            </a:fld>
            <a:endParaRPr lang="nl-NL"/>
          </a:p>
        </p:txBody>
      </p:sp>
    </p:spTree>
    <p:extLst>
      <p:ext uri="{BB962C8B-B14F-4D97-AF65-F5344CB8AC3E}">
        <p14:creationId xmlns:p14="http://schemas.microsoft.com/office/powerpoint/2010/main" val="3218547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Own</a:t>
            </a:r>
            <a:r>
              <a:rPr lang="nl-NL" dirty="0"/>
              <a:t> het issue</a:t>
            </a:r>
          </a:p>
          <a:p>
            <a:r>
              <a:rPr lang="nl-NL" dirty="0"/>
              <a:t>SEO</a:t>
            </a:r>
          </a:p>
          <a:p>
            <a:endParaRPr lang="nl-NL" dirty="0"/>
          </a:p>
        </p:txBody>
      </p:sp>
      <p:sp>
        <p:nvSpPr>
          <p:cNvPr id="4" name="Tijdelijke aanduiding voor dianummer 3"/>
          <p:cNvSpPr>
            <a:spLocks noGrp="1"/>
          </p:cNvSpPr>
          <p:nvPr>
            <p:ph type="sldNum" sz="quarter" idx="5"/>
          </p:nvPr>
        </p:nvSpPr>
        <p:spPr/>
        <p:txBody>
          <a:bodyPr/>
          <a:lstStyle/>
          <a:p>
            <a:fld id="{B46D3634-FFCA-8247-B27D-62296E4B74C9}" type="slidenum">
              <a:rPr lang="nl-NL" smtClean="0"/>
              <a:t>17</a:t>
            </a:fld>
            <a:endParaRPr lang="nl-NL"/>
          </a:p>
        </p:txBody>
      </p:sp>
    </p:spTree>
    <p:extLst>
      <p:ext uri="{BB962C8B-B14F-4D97-AF65-F5344CB8AC3E}">
        <p14:creationId xmlns:p14="http://schemas.microsoft.com/office/powerpoint/2010/main" val="1214550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Wrijven in een vlek? Aandeelhouders oefenen druk uit?</a:t>
            </a:r>
          </a:p>
          <a:p>
            <a:r>
              <a:rPr lang="nl-NL" dirty="0"/>
              <a:t>Altijd vechten tegen originele bron</a:t>
            </a:r>
          </a:p>
          <a:p>
            <a:r>
              <a:rPr lang="nl-NL" dirty="0"/>
              <a:t>Onjuiste en schadelijke publicatie is vaak onrechtmatig. Ook meningen: een zuiver waardeoordeel behoeft geen feitelijke onderbouwing. Als je een gepeperde mening hebt op basis van een onjuiste feitelijke beschuldiging, dan kan die mening ook onrechtmatig zijn.</a:t>
            </a:r>
          </a:p>
          <a:p>
            <a:r>
              <a:rPr lang="nl-NL" dirty="0"/>
              <a:t>Onrechtmatige info: soms rectificatie (EU Wetgeving). </a:t>
            </a:r>
          </a:p>
          <a:p>
            <a:r>
              <a:rPr lang="nl-NL" dirty="0"/>
              <a:t>Vergeet-recht (Google)</a:t>
            </a:r>
          </a:p>
          <a:p>
            <a:r>
              <a:rPr lang="nl-NL" dirty="0"/>
              <a:t>Schadevergoeding: causaliteit nieuws en business</a:t>
            </a:r>
          </a:p>
          <a:p>
            <a:r>
              <a:rPr lang="nl-NL" dirty="0"/>
              <a:t>3 jaar procederen, Een kort geding is een kwestie van 3 maanden (rectificatie, verwijdering, verbod). Bij spoed kan het in 1 of een paar dagen zelfs. Een bodemprocedure over schade kan 2/3 jaar duren.</a:t>
            </a:r>
          </a:p>
        </p:txBody>
      </p:sp>
      <p:sp>
        <p:nvSpPr>
          <p:cNvPr id="4" name="Tijdelijke aanduiding voor dianummer 3"/>
          <p:cNvSpPr>
            <a:spLocks noGrp="1"/>
          </p:cNvSpPr>
          <p:nvPr>
            <p:ph type="sldNum" sz="quarter" idx="5"/>
          </p:nvPr>
        </p:nvSpPr>
        <p:spPr/>
        <p:txBody>
          <a:bodyPr/>
          <a:lstStyle/>
          <a:p>
            <a:fld id="{B46D3634-FFCA-8247-B27D-62296E4B74C9}" type="slidenum">
              <a:rPr lang="nl-NL" smtClean="0"/>
              <a:t>18</a:t>
            </a:fld>
            <a:endParaRPr lang="nl-NL"/>
          </a:p>
        </p:txBody>
      </p:sp>
    </p:spTree>
    <p:extLst>
      <p:ext uri="{BB962C8B-B14F-4D97-AF65-F5344CB8AC3E}">
        <p14:creationId xmlns:p14="http://schemas.microsoft.com/office/powerpoint/2010/main" val="4131324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Rectificatie zelden effectief, effect is langdurig</a:t>
            </a:r>
          </a:p>
          <a:p>
            <a:pPr marL="0" indent="0">
              <a:buNone/>
            </a:pPr>
            <a:endParaRPr lang="nl-NL" sz="1200" dirty="0"/>
          </a:p>
          <a:p>
            <a:r>
              <a:rPr lang="nl-NL" sz="1200" dirty="0"/>
              <a:t>Nep-nieuws is moderne plaag</a:t>
            </a:r>
          </a:p>
          <a:p>
            <a:endParaRPr lang="nl-NL" sz="1200" dirty="0"/>
          </a:p>
          <a:p>
            <a:r>
              <a:rPr lang="nl-NL" sz="1200" dirty="0"/>
              <a:t>Voorbereiden kan; draaiboeken en voorbereiding </a:t>
            </a:r>
          </a:p>
          <a:p>
            <a:endParaRPr lang="nl-NL" dirty="0"/>
          </a:p>
        </p:txBody>
      </p:sp>
      <p:sp>
        <p:nvSpPr>
          <p:cNvPr id="4" name="Tijdelijke aanduiding voor dianummer 3"/>
          <p:cNvSpPr>
            <a:spLocks noGrp="1"/>
          </p:cNvSpPr>
          <p:nvPr>
            <p:ph type="sldNum" sz="quarter" idx="5"/>
          </p:nvPr>
        </p:nvSpPr>
        <p:spPr/>
        <p:txBody>
          <a:bodyPr/>
          <a:lstStyle/>
          <a:p>
            <a:fld id="{B46D3634-FFCA-8247-B27D-62296E4B74C9}" type="slidenum">
              <a:rPr lang="nl-NL" smtClean="0"/>
              <a:t>19</a:t>
            </a:fld>
            <a:endParaRPr lang="nl-NL"/>
          </a:p>
        </p:txBody>
      </p:sp>
    </p:spTree>
    <p:extLst>
      <p:ext uri="{BB962C8B-B14F-4D97-AF65-F5344CB8AC3E}">
        <p14:creationId xmlns:p14="http://schemas.microsoft.com/office/powerpoint/2010/main" val="170541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Zijn werknemers actief op social media?</a:t>
            </a:r>
          </a:p>
          <a:p>
            <a:endParaRPr lang="nl-NL" sz="1200" dirty="0"/>
          </a:p>
          <a:p>
            <a:r>
              <a:rPr lang="nl-NL" sz="1200" dirty="0"/>
              <a:t>Zijn ze gewend info te delen?</a:t>
            </a:r>
          </a:p>
          <a:p>
            <a:endParaRPr lang="nl-NL" sz="1200" dirty="0"/>
          </a:p>
          <a:p>
            <a:r>
              <a:rPr lang="nl-NL" sz="1200" dirty="0"/>
              <a:t>Hoe is de relatie met de buitenwereld?</a:t>
            </a:r>
          </a:p>
          <a:p>
            <a:endParaRPr lang="nl-NL" dirty="0"/>
          </a:p>
        </p:txBody>
      </p:sp>
      <p:sp>
        <p:nvSpPr>
          <p:cNvPr id="4" name="Tijdelijke aanduiding voor dianummer 3"/>
          <p:cNvSpPr>
            <a:spLocks noGrp="1"/>
          </p:cNvSpPr>
          <p:nvPr>
            <p:ph type="sldNum" sz="quarter" idx="5"/>
          </p:nvPr>
        </p:nvSpPr>
        <p:spPr/>
        <p:txBody>
          <a:bodyPr/>
          <a:lstStyle/>
          <a:p>
            <a:fld id="{B46D3634-FFCA-8247-B27D-62296E4B74C9}" type="slidenum">
              <a:rPr lang="nl-NL" smtClean="0"/>
              <a:t>20</a:t>
            </a:fld>
            <a:endParaRPr lang="nl-NL"/>
          </a:p>
        </p:txBody>
      </p:sp>
    </p:spTree>
    <p:extLst>
      <p:ext uri="{BB962C8B-B14F-4D97-AF65-F5344CB8AC3E}">
        <p14:creationId xmlns:p14="http://schemas.microsoft.com/office/powerpoint/2010/main" val="4033932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Vorige week verbaasde Boris Johnson de Britse pers door te vertellen dat hij helemaal tot rust komt door autobussen te maken uit oude wijnkratten en deze te beschilderen, inclusief ‘blijde passagiers’. Het verhaal explodeerde online. Je rook van kilometers ver de stinkende hand van Steve </a:t>
            </a:r>
            <a:r>
              <a:rPr lang="nl-NL" dirty="0" err="1"/>
              <a:t>Bannon</a:t>
            </a:r>
            <a:r>
              <a:rPr lang="nl-NL" dirty="0"/>
              <a:t> en zijn team in dit op het eerste zicht triviale verhaal. Want wat er vervolgens gebeurde was een klein beetje digitale magie. Verhalen over Boris en zijn bussen begonnen in Google een heel ander verhaal over Boris en bussen onder te sneeuwen in de zoekresultaten: het voor hem veel explosievere verhaal dat hem achtervolgt van de bus die hij had laten beschilderen waarop de flagrante leugen stond dat de EU de Britse gezondheidszorg elke week 350 miljoen pond kost.</a:t>
            </a:r>
          </a:p>
        </p:txBody>
      </p:sp>
      <p:sp>
        <p:nvSpPr>
          <p:cNvPr id="4" name="Tijdelijke aanduiding voor dianummer 3"/>
          <p:cNvSpPr>
            <a:spLocks noGrp="1"/>
          </p:cNvSpPr>
          <p:nvPr>
            <p:ph type="sldNum" sz="quarter" idx="5"/>
          </p:nvPr>
        </p:nvSpPr>
        <p:spPr/>
        <p:txBody>
          <a:bodyPr/>
          <a:lstStyle/>
          <a:p>
            <a:fld id="{B46D3634-FFCA-8247-B27D-62296E4B74C9}" type="slidenum">
              <a:rPr lang="nl-NL" smtClean="0"/>
              <a:t>22</a:t>
            </a:fld>
            <a:endParaRPr lang="nl-NL"/>
          </a:p>
        </p:txBody>
      </p:sp>
    </p:spTree>
    <p:extLst>
      <p:ext uri="{BB962C8B-B14F-4D97-AF65-F5344CB8AC3E}">
        <p14:creationId xmlns:p14="http://schemas.microsoft.com/office/powerpoint/2010/main" val="1334826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Reputatieschade (op korte termijn)</a:t>
            </a:r>
          </a:p>
          <a:p>
            <a:r>
              <a:rPr lang="nl-NL" dirty="0"/>
              <a:t>Kredietwaardigheid (lange termijn) en hoogte leningen</a:t>
            </a:r>
          </a:p>
          <a:p>
            <a:r>
              <a:rPr lang="nl-NL" dirty="0"/>
              <a:t>Positie arbeidsmarkt</a:t>
            </a:r>
          </a:p>
          <a:p>
            <a:r>
              <a:rPr lang="nl-NL" dirty="0"/>
              <a:t>Beursdaling</a:t>
            </a:r>
          </a:p>
          <a:p>
            <a:endParaRPr lang="nl-NL" dirty="0"/>
          </a:p>
        </p:txBody>
      </p:sp>
      <p:sp>
        <p:nvSpPr>
          <p:cNvPr id="4" name="Tijdelijke aanduiding voor dianummer 3"/>
          <p:cNvSpPr>
            <a:spLocks noGrp="1"/>
          </p:cNvSpPr>
          <p:nvPr>
            <p:ph type="sldNum" sz="quarter" idx="5"/>
          </p:nvPr>
        </p:nvSpPr>
        <p:spPr/>
        <p:txBody>
          <a:bodyPr/>
          <a:lstStyle/>
          <a:p>
            <a:fld id="{B46D3634-FFCA-8247-B27D-62296E4B74C9}" type="slidenum">
              <a:rPr lang="nl-NL" smtClean="0"/>
              <a:t>4</a:t>
            </a:fld>
            <a:endParaRPr lang="nl-NL"/>
          </a:p>
        </p:txBody>
      </p:sp>
    </p:spTree>
    <p:extLst>
      <p:ext uri="{BB962C8B-B14F-4D97-AF65-F5344CB8AC3E}">
        <p14:creationId xmlns:p14="http://schemas.microsoft.com/office/powerpoint/2010/main" val="838947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De Nederlandse beurstoezichthouder AFM kán de handel in een aandeel stil leggen, bij een </a:t>
            </a:r>
            <a:r>
              <a:rPr lang="nl-NL" sz="1200" b="0" i="1" kern="1200" dirty="0" err="1">
                <a:solidFill>
                  <a:schemeClr val="tx1"/>
                </a:solidFill>
                <a:effectLst/>
                <a:latin typeface="+mn-lt"/>
                <a:ea typeface="+mn-ea"/>
                <a:cs typeface="+mn-cs"/>
              </a:rPr>
              <a:t>deepfake</a:t>
            </a:r>
            <a:r>
              <a:rPr lang="nl-NL" sz="1200" b="0" i="0" kern="1200" dirty="0">
                <a:solidFill>
                  <a:schemeClr val="tx1"/>
                </a:solidFill>
                <a:effectLst/>
                <a:latin typeface="+mn-lt"/>
                <a:ea typeface="+mn-ea"/>
                <a:cs typeface="+mn-cs"/>
              </a:rPr>
              <a:t>-aanval. 'Dat geeft een bedrijf de kans om een mededeling aan de beleggers te doen', zegt een woordvoerder. De AFM kan niet zeggen of ze al met nepvideo's te maken heeft gehad.</a:t>
            </a:r>
          </a:p>
          <a:p>
            <a:br>
              <a:rPr lang="nl-NL" dirty="0"/>
            </a:br>
            <a:endParaRPr lang="nl-NL" dirty="0"/>
          </a:p>
        </p:txBody>
      </p:sp>
      <p:sp>
        <p:nvSpPr>
          <p:cNvPr id="4" name="Tijdelijke aanduiding voor dianummer 3"/>
          <p:cNvSpPr>
            <a:spLocks noGrp="1"/>
          </p:cNvSpPr>
          <p:nvPr>
            <p:ph type="sldNum" sz="quarter" idx="5"/>
          </p:nvPr>
        </p:nvSpPr>
        <p:spPr/>
        <p:txBody>
          <a:bodyPr/>
          <a:lstStyle/>
          <a:p>
            <a:fld id="{B46D3634-FFCA-8247-B27D-62296E4B74C9}" type="slidenum">
              <a:rPr lang="nl-NL" smtClean="0"/>
              <a:t>5</a:t>
            </a:fld>
            <a:endParaRPr lang="nl-NL"/>
          </a:p>
        </p:txBody>
      </p:sp>
    </p:spTree>
    <p:extLst>
      <p:ext uri="{BB962C8B-B14F-4D97-AF65-F5344CB8AC3E}">
        <p14:creationId xmlns:p14="http://schemas.microsoft.com/office/powerpoint/2010/main" val="376337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Beide is niet waar: ze baalde van uitslag, maar feliciteerde </a:t>
            </a:r>
            <a:r>
              <a:rPr lang="nl-NL" dirty="0" err="1"/>
              <a:t>Trump</a:t>
            </a:r>
            <a:r>
              <a:rPr lang="nl-NL" dirty="0"/>
              <a:t>. Aandeel zakte ook niet</a:t>
            </a:r>
          </a:p>
        </p:txBody>
      </p:sp>
      <p:sp>
        <p:nvSpPr>
          <p:cNvPr id="4" name="Tijdelijke aanduiding voor dianummer 3"/>
          <p:cNvSpPr>
            <a:spLocks noGrp="1"/>
          </p:cNvSpPr>
          <p:nvPr>
            <p:ph type="sldNum" sz="quarter" idx="5"/>
          </p:nvPr>
        </p:nvSpPr>
        <p:spPr/>
        <p:txBody>
          <a:bodyPr/>
          <a:lstStyle/>
          <a:p>
            <a:fld id="{B46D3634-FFCA-8247-B27D-62296E4B74C9}" type="slidenum">
              <a:rPr lang="nl-NL" smtClean="0"/>
              <a:t>6</a:t>
            </a:fld>
            <a:endParaRPr lang="nl-NL"/>
          </a:p>
        </p:txBody>
      </p:sp>
    </p:spTree>
    <p:extLst>
      <p:ext uri="{BB962C8B-B14F-4D97-AF65-F5344CB8AC3E}">
        <p14:creationId xmlns:p14="http://schemas.microsoft.com/office/powerpoint/2010/main" val="1832343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Pepsi reageerde niet, deze afbeelding ging online rond, business werd wel degelijk geraakt</a:t>
            </a:r>
          </a:p>
        </p:txBody>
      </p:sp>
      <p:sp>
        <p:nvSpPr>
          <p:cNvPr id="4" name="Tijdelijke aanduiding voor dianummer 3"/>
          <p:cNvSpPr>
            <a:spLocks noGrp="1"/>
          </p:cNvSpPr>
          <p:nvPr>
            <p:ph type="sldNum" sz="quarter" idx="5"/>
          </p:nvPr>
        </p:nvSpPr>
        <p:spPr/>
        <p:txBody>
          <a:bodyPr/>
          <a:lstStyle/>
          <a:p>
            <a:fld id="{B46D3634-FFCA-8247-B27D-62296E4B74C9}" type="slidenum">
              <a:rPr lang="nl-NL" smtClean="0"/>
              <a:t>7</a:t>
            </a:fld>
            <a:endParaRPr lang="nl-NL"/>
          </a:p>
        </p:txBody>
      </p:sp>
    </p:spTree>
    <p:extLst>
      <p:ext uri="{BB962C8B-B14F-4D97-AF65-F5344CB8AC3E}">
        <p14:creationId xmlns:p14="http://schemas.microsoft.com/office/powerpoint/2010/main" val="4212113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Korting </a:t>
            </a:r>
            <a:r>
              <a:rPr lang="nl-NL" dirty="0" err="1"/>
              <a:t>ongedocumenteerde</a:t>
            </a:r>
            <a:r>
              <a:rPr lang="nl-NL" dirty="0"/>
              <a:t> vluchtelingen (illegalen)</a:t>
            </a:r>
          </a:p>
          <a:p>
            <a:r>
              <a:rPr lang="nl-NL" dirty="0"/>
              <a:t>Vanuit 4Chan</a:t>
            </a:r>
          </a:p>
        </p:txBody>
      </p:sp>
      <p:sp>
        <p:nvSpPr>
          <p:cNvPr id="4" name="Tijdelijke aanduiding voor dianummer 3"/>
          <p:cNvSpPr>
            <a:spLocks noGrp="1"/>
          </p:cNvSpPr>
          <p:nvPr>
            <p:ph type="sldNum" sz="quarter" idx="5"/>
          </p:nvPr>
        </p:nvSpPr>
        <p:spPr/>
        <p:txBody>
          <a:bodyPr/>
          <a:lstStyle/>
          <a:p>
            <a:fld id="{B46D3634-FFCA-8247-B27D-62296E4B74C9}" type="slidenum">
              <a:rPr lang="nl-NL" smtClean="0"/>
              <a:t>8</a:t>
            </a:fld>
            <a:endParaRPr lang="nl-NL"/>
          </a:p>
        </p:txBody>
      </p:sp>
    </p:spTree>
    <p:extLst>
      <p:ext uri="{BB962C8B-B14F-4D97-AF65-F5344CB8AC3E}">
        <p14:creationId xmlns:p14="http://schemas.microsoft.com/office/powerpoint/2010/main" val="4178603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Starbucks reageerde op de commotie</a:t>
            </a:r>
          </a:p>
          <a:p>
            <a:r>
              <a:rPr lang="nl-NL" dirty="0"/>
              <a:t>Aandeel daalde wel wat, maar trok wel bij</a:t>
            </a:r>
          </a:p>
          <a:p>
            <a:r>
              <a:rPr lang="nl-NL" dirty="0"/>
              <a:t>Aanval vanuit rechts</a:t>
            </a:r>
          </a:p>
        </p:txBody>
      </p:sp>
      <p:sp>
        <p:nvSpPr>
          <p:cNvPr id="4" name="Tijdelijke aanduiding voor dianummer 3"/>
          <p:cNvSpPr>
            <a:spLocks noGrp="1"/>
          </p:cNvSpPr>
          <p:nvPr>
            <p:ph type="sldNum" sz="quarter" idx="5"/>
          </p:nvPr>
        </p:nvSpPr>
        <p:spPr/>
        <p:txBody>
          <a:bodyPr/>
          <a:lstStyle/>
          <a:p>
            <a:fld id="{B46D3634-FFCA-8247-B27D-62296E4B74C9}" type="slidenum">
              <a:rPr lang="nl-NL" smtClean="0"/>
              <a:t>9</a:t>
            </a:fld>
            <a:endParaRPr lang="nl-NL"/>
          </a:p>
        </p:txBody>
      </p:sp>
    </p:spTree>
    <p:extLst>
      <p:ext uri="{BB962C8B-B14F-4D97-AF65-F5344CB8AC3E}">
        <p14:creationId xmlns:p14="http://schemas.microsoft.com/office/powerpoint/2010/main" val="2383263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kern="1200" dirty="0">
                <a:solidFill>
                  <a:schemeClr val="tx1"/>
                </a:solidFill>
                <a:effectLst/>
                <a:latin typeface="+mn-lt"/>
                <a:ea typeface="+mn-ea"/>
                <a:cs typeface="+mn-cs"/>
              </a:rPr>
              <a:t>Zo blijf je op de hoogte </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B46D3634-FFCA-8247-B27D-62296E4B74C9}" type="slidenum">
              <a:rPr lang="nl-NL" smtClean="0"/>
              <a:t>12</a:t>
            </a:fld>
            <a:endParaRPr lang="nl-NL"/>
          </a:p>
        </p:txBody>
      </p:sp>
    </p:spTree>
    <p:extLst>
      <p:ext uri="{BB962C8B-B14F-4D97-AF65-F5344CB8AC3E}">
        <p14:creationId xmlns:p14="http://schemas.microsoft.com/office/powerpoint/2010/main" val="2384157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Draaiboeken</a:t>
            </a:r>
          </a:p>
          <a:p>
            <a:r>
              <a:rPr lang="nl-NL" dirty="0"/>
              <a:t>Directie en communicatie</a:t>
            </a:r>
          </a:p>
          <a:p>
            <a:r>
              <a:rPr lang="nl-NL" dirty="0"/>
              <a:t>Reageer niet emotioneel (boos, verontwaardigd, teleurgesteld)</a:t>
            </a:r>
          </a:p>
          <a:p>
            <a:r>
              <a:rPr lang="nl-NL" dirty="0"/>
              <a:t>Crisiscommunicatie = bukken</a:t>
            </a:r>
          </a:p>
        </p:txBody>
      </p:sp>
      <p:sp>
        <p:nvSpPr>
          <p:cNvPr id="4" name="Tijdelijke aanduiding voor dianummer 3"/>
          <p:cNvSpPr>
            <a:spLocks noGrp="1"/>
          </p:cNvSpPr>
          <p:nvPr>
            <p:ph type="sldNum" sz="quarter" idx="5"/>
          </p:nvPr>
        </p:nvSpPr>
        <p:spPr/>
        <p:txBody>
          <a:bodyPr/>
          <a:lstStyle/>
          <a:p>
            <a:fld id="{B46D3634-FFCA-8247-B27D-62296E4B74C9}" type="slidenum">
              <a:rPr lang="nl-NL" smtClean="0"/>
              <a:t>13</a:t>
            </a:fld>
            <a:endParaRPr lang="nl-NL"/>
          </a:p>
        </p:txBody>
      </p:sp>
    </p:spTree>
    <p:extLst>
      <p:ext uri="{BB962C8B-B14F-4D97-AF65-F5344CB8AC3E}">
        <p14:creationId xmlns:p14="http://schemas.microsoft.com/office/powerpoint/2010/main" val="14042485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nl-NL"/>
              <a:t>Klik om stijl te bewerken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17140A68-D03F-994F-BCC6-2B801B63E2BC}" type="datetimeFigureOut">
              <a:rPr lang="nl-NL" smtClean="0"/>
              <a:t>28-8-2019</a:t>
            </a:fld>
            <a:endParaRPr lang="nl-NL"/>
          </a:p>
        </p:txBody>
      </p:sp>
      <p:sp>
        <p:nvSpPr>
          <p:cNvPr id="5" name="Footer Placeholder 4"/>
          <p:cNvSpPr>
            <a:spLocks noGrp="1"/>
          </p:cNvSpPr>
          <p:nvPr>
            <p:ph type="ftr" sz="quarter" idx="11"/>
          </p:nvPr>
        </p:nvSpPr>
        <p:spPr>
          <a:xfrm>
            <a:off x="2692397" y="5037663"/>
            <a:ext cx="5214635" cy="279400"/>
          </a:xfrm>
        </p:spPr>
        <p:txBody>
          <a:bodyPr/>
          <a:lstStyle/>
          <a:p>
            <a:endParaRPr lang="nl-NL"/>
          </a:p>
        </p:txBody>
      </p:sp>
      <p:sp>
        <p:nvSpPr>
          <p:cNvPr id="6" name="Slide Number Placeholder 5"/>
          <p:cNvSpPr>
            <a:spLocks noGrp="1"/>
          </p:cNvSpPr>
          <p:nvPr>
            <p:ph type="sldNum" sz="quarter" idx="12"/>
          </p:nvPr>
        </p:nvSpPr>
        <p:spPr>
          <a:xfrm>
            <a:off x="8956900" y="5037663"/>
            <a:ext cx="551167" cy="279400"/>
          </a:xfrm>
        </p:spPr>
        <p:txBody>
          <a:bodyPr/>
          <a:lstStyle/>
          <a:p>
            <a:fld id="{D31F4DA4-0E70-054D-A91F-96F199FFBFE9}" type="slidenum">
              <a:rPr lang="nl-NL" smtClean="0"/>
              <a:t>‹nr.›</a:t>
            </a:fld>
            <a:endParaRPr lang="nl-NL"/>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2400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7140A68-D03F-994F-BCC6-2B801B63E2BC}" type="datetimeFigureOut">
              <a:rPr lang="nl-NL" smtClean="0"/>
              <a:t>28-8-2019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31F4DA4-0E70-054D-A91F-96F199FFBFE9}" type="slidenum">
              <a:rPr lang="nl-NL" smtClean="0"/>
              <a:t>‹nr.›</a:t>
            </a:fld>
            <a:endParaRPr lang="nl-NL"/>
          </a:p>
        </p:txBody>
      </p:sp>
    </p:spTree>
    <p:extLst>
      <p:ext uri="{BB962C8B-B14F-4D97-AF65-F5344CB8AC3E}">
        <p14:creationId xmlns:p14="http://schemas.microsoft.com/office/powerpoint/2010/main" val="2903056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nl-NL"/>
              <a:t>Klik om stijl te bewerken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7140A68-D03F-994F-BCC6-2B801B63E2BC}" type="datetimeFigureOut">
              <a:rPr lang="nl-NL" smtClean="0"/>
              <a:t>28-8-2019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31F4DA4-0E70-054D-A91F-96F199FFBFE9}" type="slidenum">
              <a:rPr lang="nl-NL" smtClean="0"/>
              <a:t>‹nr.›</a:t>
            </a:fld>
            <a:endParaRPr lang="nl-NL"/>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5287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nl-NL"/>
              <a:t>Klik om stijl te bewerken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
Tweede niveau
Derde niveau
Vierde niveau
Vijfde niveau</a:t>
            </a:r>
            <a:endParaRPr lang="en-US" dirty="0"/>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7140A68-D03F-994F-BCC6-2B801B63E2BC}" type="datetimeFigureOut">
              <a:rPr lang="nl-NL" smtClean="0"/>
              <a:t>28-8-2019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31F4DA4-0E70-054D-A91F-96F199FFBFE9}" type="slidenum">
              <a:rPr lang="nl-NL" smtClean="0"/>
              <a:t>‹nr.›</a:t>
            </a:fld>
            <a:endParaRPr lang="nl-NL"/>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1387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nl-NL"/>
              <a:t>Klik om stijl te bewerken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7140A68-D03F-994F-BCC6-2B801B63E2BC}" type="datetimeFigureOut">
              <a:rPr lang="nl-NL" smtClean="0"/>
              <a:t>28-8-2019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31F4DA4-0E70-054D-A91F-96F199FFBFE9}" type="slidenum">
              <a:rPr lang="nl-NL" smtClean="0"/>
              <a:t>‹nr.›</a:t>
            </a:fld>
            <a:endParaRPr lang="nl-NL"/>
          </a:p>
        </p:txBody>
      </p:sp>
    </p:spTree>
    <p:extLst>
      <p:ext uri="{BB962C8B-B14F-4D97-AF65-F5344CB8AC3E}">
        <p14:creationId xmlns:p14="http://schemas.microsoft.com/office/powerpoint/2010/main" val="3470762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nl-NL"/>
              <a:t>Klik om stijl te bewerken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
Tweede niveau
Derde niveau
Vierde niveau
Vijfde niveau</a:t>
            </a:r>
            <a:endParaRPr lang="en-US" dirty="0"/>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7140A68-D03F-994F-BCC6-2B801B63E2BC}" type="datetimeFigureOut">
              <a:rPr lang="nl-NL" smtClean="0"/>
              <a:t>28-8-2019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31F4DA4-0E70-054D-A91F-96F199FFBFE9}" type="slidenum">
              <a:rPr lang="nl-NL" smtClean="0"/>
              <a:t>‹nr.›</a:t>
            </a:fld>
            <a:endParaRPr lang="nl-NL"/>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9427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nl-NL"/>
              <a:t>Klik om stijl te bewerken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
Tweede niveau
Derde niveau
Vierde niveau
Vijfde niveau</a:t>
            </a:r>
            <a:endParaRPr lang="en-US" dirty="0"/>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7140A68-D03F-994F-BCC6-2B801B63E2BC}" type="datetimeFigureOut">
              <a:rPr lang="nl-NL" smtClean="0"/>
              <a:t>28-8-2019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31F4DA4-0E70-054D-A91F-96F199FFBFE9}" type="slidenum">
              <a:rPr lang="nl-NL" smtClean="0"/>
              <a:t>‹nr.›</a:t>
            </a:fld>
            <a:endParaRPr lang="nl-NL"/>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5762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7140A68-D03F-994F-BCC6-2B801B63E2BC}" type="datetimeFigureOut">
              <a:rPr lang="nl-NL" smtClean="0"/>
              <a:t>28-8-2019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31F4DA4-0E70-054D-A91F-96F199FFBFE9}" type="slidenum">
              <a:rPr lang="nl-NL" smtClean="0"/>
              <a:t>‹nr.›</a:t>
            </a:fld>
            <a:endParaRPr lang="nl-NL"/>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2256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7140A68-D03F-994F-BCC6-2B801B63E2BC}" type="datetimeFigureOut">
              <a:rPr lang="nl-NL" smtClean="0"/>
              <a:t>28-8-2019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31F4DA4-0E70-054D-A91F-96F199FFBFE9}" type="slidenum">
              <a:rPr lang="nl-NL" smtClean="0"/>
              <a:t>‹nr.›</a:t>
            </a:fld>
            <a:endParaRPr lang="nl-NL"/>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5005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7140A68-D03F-994F-BCC6-2B801B63E2BC}" type="datetimeFigureOut">
              <a:rPr lang="nl-NL" smtClean="0"/>
              <a:t>28-8-2019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31F4DA4-0E70-054D-A91F-96F199FFBFE9}" type="slidenum">
              <a:rPr lang="nl-NL" smtClean="0"/>
              <a:t>‹nr.›</a:t>
            </a:fld>
            <a:endParaRPr lang="nl-NL"/>
          </a:p>
        </p:txBody>
      </p:sp>
    </p:spTree>
    <p:extLst>
      <p:ext uri="{BB962C8B-B14F-4D97-AF65-F5344CB8AC3E}">
        <p14:creationId xmlns:p14="http://schemas.microsoft.com/office/powerpoint/2010/main" val="2349595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nl-NL"/>
              <a:t>Klik om stijl te bewerken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7140A68-D03F-994F-BCC6-2B801B63E2BC}" type="datetimeFigureOut">
              <a:rPr lang="nl-NL" smtClean="0"/>
              <a:t>28-8-2019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31F4DA4-0E70-054D-A91F-96F199FFBFE9}" type="slidenum">
              <a:rPr lang="nl-NL" smtClean="0"/>
              <a:t>‹nr.›</a:t>
            </a:fld>
            <a:endParaRPr lang="nl-NL"/>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2259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7140A68-D03F-994F-BCC6-2B801B63E2BC}" type="datetimeFigureOut">
              <a:rPr lang="nl-NL" smtClean="0"/>
              <a:t>28-8-2019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31F4DA4-0E70-054D-A91F-96F199FFBFE9}" type="slidenum">
              <a:rPr lang="nl-NL" smtClean="0"/>
              <a:t>‹nr.›</a:t>
            </a:fld>
            <a:endParaRPr lang="nl-NL"/>
          </a:p>
        </p:txBody>
      </p:sp>
    </p:spTree>
    <p:extLst>
      <p:ext uri="{BB962C8B-B14F-4D97-AF65-F5344CB8AC3E}">
        <p14:creationId xmlns:p14="http://schemas.microsoft.com/office/powerpoint/2010/main" val="1387013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nl-NL"/>
              <a:t>Tekststijl van het model bewerken
Tweede niveau
Derde niveau
Vierde niveau
Vijfde niveau</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nl-NL"/>
              <a:t>Tekststijl van het model bewerken
Tweede niveau
Derde niveau
Vierde niveau
Vijfde niveau</a:t>
            </a:r>
            <a:endParaRPr lang="en-US" dirty="0"/>
          </a:p>
        </p:txBody>
      </p:sp>
      <p:sp>
        <p:nvSpPr>
          <p:cNvPr id="7" name="Date Placeholder 6"/>
          <p:cNvSpPr>
            <a:spLocks noGrp="1"/>
          </p:cNvSpPr>
          <p:nvPr>
            <p:ph type="dt" sz="half" idx="10"/>
          </p:nvPr>
        </p:nvSpPr>
        <p:spPr/>
        <p:txBody>
          <a:bodyPr/>
          <a:lstStyle/>
          <a:p>
            <a:fld id="{17140A68-D03F-994F-BCC6-2B801B63E2BC}" type="datetimeFigureOut">
              <a:rPr lang="nl-NL" smtClean="0"/>
              <a:t>28-8-2019</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D31F4DA4-0E70-054D-A91F-96F199FFBFE9}" type="slidenum">
              <a:rPr lang="nl-NL" smtClean="0"/>
              <a:t>‹nr.›</a:t>
            </a:fld>
            <a:endParaRPr lang="nl-NL"/>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5298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17140A68-D03F-994F-BCC6-2B801B63E2BC}" type="datetimeFigureOut">
              <a:rPr lang="nl-NL" smtClean="0"/>
              <a:t>28-8-2019</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D31F4DA4-0E70-054D-A91F-96F199FFBFE9}" type="slidenum">
              <a:rPr lang="nl-NL" smtClean="0"/>
              <a:t>‹nr.›</a:t>
            </a:fld>
            <a:endParaRPr lang="nl-NL"/>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2865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140A68-D03F-994F-BCC6-2B801B63E2BC}" type="datetimeFigureOut">
              <a:rPr lang="nl-NL" smtClean="0"/>
              <a:t>28-8-2019</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D31F4DA4-0E70-054D-A91F-96F199FFBFE9}" type="slidenum">
              <a:rPr lang="nl-NL" smtClean="0"/>
              <a:t>‹nr.›</a:t>
            </a:fld>
            <a:endParaRPr lang="nl-NL"/>
          </a:p>
        </p:txBody>
      </p:sp>
    </p:spTree>
    <p:extLst>
      <p:ext uri="{BB962C8B-B14F-4D97-AF65-F5344CB8AC3E}">
        <p14:creationId xmlns:p14="http://schemas.microsoft.com/office/powerpoint/2010/main" val="2889526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nl-NL"/>
              <a:t>Klik om stijl te bewerken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nl-NL"/>
              <a:t>Tekststijl van het model bewerken
Tweede niveau
Derde niveau
Vierde niveau
Vijfde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7140A68-D03F-994F-BCC6-2B801B63E2BC}" type="datetimeFigureOut">
              <a:rPr lang="nl-NL" smtClean="0"/>
              <a:t>28-8-2019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31F4DA4-0E70-054D-A91F-96F199FFBFE9}" type="slidenum">
              <a:rPr lang="nl-NL" smtClean="0"/>
              <a:t>‹nr.›</a:t>
            </a:fld>
            <a:endParaRPr lang="nl-NL"/>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3386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nl-NL"/>
              <a:t>Klik om stijl te bewerken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7140A68-D03F-994F-BCC6-2B801B63E2BC}" type="datetimeFigureOut">
              <a:rPr lang="nl-NL" smtClean="0"/>
              <a:t>28-8-2019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31F4DA4-0E70-054D-A91F-96F199FFBFE9}" type="slidenum">
              <a:rPr lang="nl-NL" smtClean="0"/>
              <a:t>‹nr.›</a:t>
            </a:fld>
            <a:endParaRPr lang="nl-NL"/>
          </a:p>
        </p:txBody>
      </p:sp>
    </p:spTree>
    <p:extLst>
      <p:ext uri="{BB962C8B-B14F-4D97-AF65-F5344CB8AC3E}">
        <p14:creationId xmlns:p14="http://schemas.microsoft.com/office/powerpoint/2010/main" val="2185726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7140A68-D03F-994F-BCC6-2B801B63E2BC}" type="datetimeFigureOut">
              <a:rPr lang="nl-NL" smtClean="0"/>
              <a:t>28-8-2019</a:t>
            </a:fld>
            <a:endParaRPr lang="nl-NL"/>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nl-NL"/>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31F4DA4-0E70-054D-A91F-96F199FFBFE9}" type="slidenum">
              <a:rPr lang="nl-NL" smtClean="0"/>
              <a:t>‹nr.›</a:t>
            </a:fld>
            <a:endParaRPr lang="nl-NL"/>
          </a:p>
        </p:txBody>
      </p:sp>
    </p:spTree>
    <p:extLst>
      <p:ext uri="{BB962C8B-B14F-4D97-AF65-F5344CB8AC3E}">
        <p14:creationId xmlns:p14="http://schemas.microsoft.com/office/powerpoint/2010/main" val="143371188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tiff"/><Relationship Id="rId4" Type="http://schemas.openxmlformats.org/officeDocument/2006/relationships/image" Target="../media/image29.tiff"/></Relationships>
</file>

<file path=ppt/slides/_rels/slide1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2.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6.tiff"/><Relationship Id="rId7" Type="http://schemas.openxmlformats.org/officeDocument/2006/relationships/image" Target="../media/image10.png"/><Relationship Id="rId2" Type="http://schemas.openxmlformats.org/officeDocument/2006/relationships/image" Target="../media/image5.tiff"/><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2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23.xml.rels><?xml version="1.0" encoding="UTF-8" standalone="yes"?>
<Relationships xmlns="http://schemas.openxmlformats.org/package/2006/relationships"><Relationship Id="rId2" Type="http://schemas.openxmlformats.org/officeDocument/2006/relationships/hyperlink" Target="https://thoughtleadershipblog.n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A98836-E49E-B24E-99C3-30B769AC076E}"/>
              </a:ext>
            </a:extLst>
          </p:cNvPr>
          <p:cNvSpPr>
            <a:spLocks noGrp="1"/>
          </p:cNvSpPr>
          <p:nvPr>
            <p:ph type="ctrTitle"/>
          </p:nvPr>
        </p:nvSpPr>
        <p:spPr/>
        <p:txBody>
          <a:bodyPr/>
          <a:lstStyle/>
          <a:p>
            <a:r>
              <a:rPr lang="nl-NL" dirty="0"/>
              <a:t>Fake news en bedrijven</a:t>
            </a:r>
          </a:p>
        </p:txBody>
      </p:sp>
      <p:sp>
        <p:nvSpPr>
          <p:cNvPr id="3" name="Ondertitel 2">
            <a:extLst>
              <a:ext uri="{FF2B5EF4-FFF2-40B4-BE49-F238E27FC236}">
                <a16:creationId xmlns:a16="http://schemas.microsoft.com/office/drawing/2014/main" id="{289891E1-765A-8F4F-BB35-3D149281AEA9}"/>
              </a:ext>
            </a:extLst>
          </p:cNvPr>
          <p:cNvSpPr>
            <a:spLocks noGrp="1"/>
          </p:cNvSpPr>
          <p:nvPr>
            <p:ph type="subTitle" idx="1"/>
          </p:nvPr>
        </p:nvSpPr>
        <p:spPr/>
        <p:txBody>
          <a:bodyPr/>
          <a:lstStyle/>
          <a:p>
            <a:r>
              <a:rPr lang="nl-NL" dirty="0"/>
              <a:t>Wat te doen tegen de ‘moderne plaag’ fake news?</a:t>
            </a:r>
          </a:p>
        </p:txBody>
      </p:sp>
    </p:spTree>
    <p:extLst>
      <p:ext uri="{BB962C8B-B14F-4D97-AF65-F5344CB8AC3E}">
        <p14:creationId xmlns:p14="http://schemas.microsoft.com/office/powerpoint/2010/main" val="1377793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8B52D-3E51-9E44-B328-1977BEDBDB4F}"/>
              </a:ext>
            </a:extLst>
          </p:cNvPr>
          <p:cNvSpPr>
            <a:spLocks noGrp="1"/>
          </p:cNvSpPr>
          <p:nvPr>
            <p:ph type="title"/>
          </p:nvPr>
        </p:nvSpPr>
        <p:spPr/>
        <p:txBody>
          <a:bodyPr/>
          <a:lstStyle/>
          <a:p>
            <a:r>
              <a:rPr lang="nl-NL" dirty="0"/>
              <a:t>Maar. Hoe dan wel?</a:t>
            </a:r>
          </a:p>
        </p:txBody>
      </p:sp>
      <p:pic>
        <p:nvPicPr>
          <p:cNvPr id="6" name="Afbeelding 5">
            <a:extLst>
              <a:ext uri="{FF2B5EF4-FFF2-40B4-BE49-F238E27FC236}">
                <a16:creationId xmlns:a16="http://schemas.microsoft.com/office/drawing/2014/main" id="{82A3D730-33CF-6D42-90C5-06F6D40B5933}"/>
              </a:ext>
            </a:extLst>
          </p:cNvPr>
          <p:cNvPicPr>
            <a:picLocks noChangeAspect="1"/>
          </p:cNvPicPr>
          <p:nvPr/>
        </p:nvPicPr>
        <p:blipFill>
          <a:blip r:embed="rId2"/>
          <a:stretch>
            <a:fillRect/>
          </a:stretch>
        </p:blipFill>
        <p:spPr>
          <a:xfrm>
            <a:off x="2593934" y="2465367"/>
            <a:ext cx="7004130" cy="3502065"/>
          </a:xfrm>
          <a:prstGeom prst="rect">
            <a:avLst/>
          </a:prstGeom>
        </p:spPr>
      </p:pic>
    </p:spTree>
    <p:extLst>
      <p:ext uri="{BB962C8B-B14F-4D97-AF65-F5344CB8AC3E}">
        <p14:creationId xmlns:p14="http://schemas.microsoft.com/office/powerpoint/2010/main" val="3377779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8B52D-3E51-9E44-B328-1977BEDBDB4F}"/>
              </a:ext>
            </a:extLst>
          </p:cNvPr>
          <p:cNvSpPr>
            <a:spLocks noGrp="1"/>
          </p:cNvSpPr>
          <p:nvPr>
            <p:ph type="title"/>
          </p:nvPr>
        </p:nvSpPr>
        <p:spPr/>
        <p:txBody>
          <a:bodyPr/>
          <a:lstStyle/>
          <a:p>
            <a:r>
              <a:rPr lang="nl-NL" dirty="0"/>
              <a:t>7 stappen, 3 voorwaarden, 1 truc</a:t>
            </a:r>
          </a:p>
        </p:txBody>
      </p:sp>
      <p:sp>
        <p:nvSpPr>
          <p:cNvPr id="3" name="Tijdelijke aanduiding voor inhoud 2">
            <a:extLst>
              <a:ext uri="{FF2B5EF4-FFF2-40B4-BE49-F238E27FC236}">
                <a16:creationId xmlns:a16="http://schemas.microsoft.com/office/drawing/2014/main" id="{A6936865-B4E2-F64C-ACE5-49FE9A101A0F}"/>
              </a:ext>
            </a:extLst>
          </p:cNvPr>
          <p:cNvSpPr>
            <a:spLocks noGrp="1"/>
          </p:cNvSpPr>
          <p:nvPr>
            <p:ph idx="1"/>
          </p:nvPr>
        </p:nvSpPr>
        <p:spPr>
          <a:xfrm>
            <a:off x="1295401" y="2556932"/>
            <a:ext cx="4391024" cy="3318936"/>
          </a:xfrm>
        </p:spPr>
        <p:txBody>
          <a:bodyPr>
            <a:normAutofit fontScale="92500" lnSpcReduction="10000"/>
          </a:bodyPr>
          <a:lstStyle/>
          <a:p>
            <a:r>
              <a:rPr lang="nl-NL" dirty="0"/>
              <a:t>Monitor social media</a:t>
            </a:r>
          </a:p>
          <a:p>
            <a:r>
              <a:rPr lang="nl-NL" dirty="0"/>
              <a:t>Reageer snel</a:t>
            </a:r>
          </a:p>
          <a:p>
            <a:r>
              <a:rPr lang="nl-NL" dirty="0"/>
              <a:t>Interacteer met trollen</a:t>
            </a:r>
          </a:p>
          <a:p>
            <a:r>
              <a:rPr lang="nl-NL" dirty="0"/>
              <a:t>Informeer klanten</a:t>
            </a:r>
          </a:p>
          <a:p>
            <a:r>
              <a:rPr lang="nl-NL" dirty="0"/>
              <a:t>Gebruik kanalen medewerkers</a:t>
            </a:r>
          </a:p>
          <a:p>
            <a:r>
              <a:rPr lang="nl-NL" dirty="0"/>
              <a:t>Geef zelf content uit</a:t>
            </a:r>
          </a:p>
          <a:p>
            <a:r>
              <a:rPr lang="nl-NL" dirty="0"/>
              <a:t>Procedeer (niet)</a:t>
            </a:r>
          </a:p>
          <a:p>
            <a:endParaRPr lang="nl-NL" dirty="0"/>
          </a:p>
        </p:txBody>
      </p:sp>
      <p:sp>
        <p:nvSpPr>
          <p:cNvPr id="5" name="Tijdelijke aanduiding voor inhoud 2">
            <a:extLst>
              <a:ext uri="{FF2B5EF4-FFF2-40B4-BE49-F238E27FC236}">
                <a16:creationId xmlns:a16="http://schemas.microsoft.com/office/drawing/2014/main" id="{D82FDC09-2EE4-5843-BD78-D48C98C19926}"/>
              </a:ext>
            </a:extLst>
          </p:cNvPr>
          <p:cNvSpPr txBox="1">
            <a:spLocks/>
          </p:cNvSpPr>
          <p:nvPr/>
        </p:nvSpPr>
        <p:spPr>
          <a:xfrm>
            <a:off x="6096000" y="2556932"/>
            <a:ext cx="4391024" cy="3318936"/>
          </a:xfrm>
          <a:prstGeom prst="rect">
            <a:avLst/>
          </a:prstGeom>
        </p:spPr>
        <p:txBody>
          <a:bodyPr vert="horz" lIns="91440" tIns="45720" rIns="91440" bIns="45720" rtlCol="0" anchor="t">
            <a:normAutofit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endParaRPr lang="nl-NL" dirty="0"/>
          </a:p>
          <a:p>
            <a:r>
              <a:rPr lang="nl-NL" dirty="0"/>
              <a:t>Fake news </a:t>
            </a:r>
            <a:r>
              <a:rPr lang="nl-NL" i="1" dirty="0" err="1"/>
              <a:t>happens</a:t>
            </a:r>
            <a:r>
              <a:rPr lang="nl-NL" dirty="0"/>
              <a:t>, maar wees voorbereid</a:t>
            </a:r>
          </a:p>
          <a:p>
            <a:r>
              <a:rPr lang="nl-NL" dirty="0"/>
              <a:t>Realiseer transparante cultuur</a:t>
            </a:r>
          </a:p>
          <a:p>
            <a:r>
              <a:rPr lang="nl-NL" dirty="0"/>
              <a:t>Werk continu aan je merk</a:t>
            </a:r>
          </a:p>
          <a:p>
            <a:endParaRPr lang="nl-NL" dirty="0"/>
          </a:p>
          <a:p>
            <a:r>
              <a:rPr lang="nl-NL" dirty="0"/>
              <a:t>Hack algoritmes </a:t>
            </a:r>
          </a:p>
        </p:txBody>
      </p:sp>
    </p:spTree>
    <p:extLst>
      <p:ext uri="{BB962C8B-B14F-4D97-AF65-F5344CB8AC3E}">
        <p14:creationId xmlns:p14="http://schemas.microsoft.com/office/powerpoint/2010/main" val="2259089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8B52D-3E51-9E44-B328-1977BEDBDB4F}"/>
              </a:ext>
            </a:extLst>
          </p:cNvPr>
          <p:cNvSpPr>
            <a:spLocks noGrp="1"/>
          </p:cNvSpPr>
          <p:nvPr>
            <p:ph type="title"/>
          </p:nvPr>
        </p:nvSpPr>
        <p:spPr/>
        <p:txBody>
          <a:bodyPr/>
          <a:lstStyle/>
          <a:p>
            <a:r>
              <a:rPr lang="nl-NL" dirty="0"/>
              <a:t>Stap 1: Monitor social media</a:t>
            </a:r>
          </a:p>
        </p:txBody>
      </p:sp>
      <p:pic>
        <p:nvPicPr>
          <p:cNvPr id="11" name="Afbeelding 10">
            <a:extLst>
              <a:ext uri="{FF2B5EF4-FFF2-40B4-BE49-F238E27FC236}">
                <a16:creationId xmlns:a16="http://schemas.microsoft.com/office/drawing/2014/main" id="{E8B5E19E-FEA5-8949-8201-35CFED15E10F}"/>
              </a:ext>
            </a:extLst>
          </p:cNvPr>
          <p:cNvPicPr>
            <a:picLocks noChangeAspect="1"/>
          </p:cNvPicPr>
          <p:nvPr/>
        </p:nvPicPr>
        <p:blipFill rotWithShape="1">
          <a:blip r:embed="rId3"/>
          <a:srcRect b="12945"/>
          <a:stretch/>
        </p:blipFill>
        <p:spPr>
          <a:xfrm>
            <a:off x="2664619" y="2629774"/>
            <a:ext cx="6862761" cy="3136545"/>
          </a:xfrm>
          <a:prstGeom prst="rect">
            <a:avLst/>
          </a:prstGeom>
        </p:spPr>
      </p:pic>
    </p:spTree>
    <p:extLst>
      <p:ext uri="{BB962C8B-B14F-4D97-AF65-F5344CB8AC3E}">
        <p14:creationId xmlns:p14="http://schemas.microsoft.com/office/powerpoint/2010/main" val="2532180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8B52D-3E51-9E44-B328-1977BEDBDB4F}"/>
              </a:ext>
            </a:extLst>
          </p:cNvPr>
          <p:cNvSpPr>
            <a:spLocks noGrp="1"/>
          </p:cNvSpPr>
          <p:nvPr>
            <p:ph type="title"/>
          </p:nvPr>
        </p:nvSpPr>
        <p:spPr/>
        <p:txBody>
          <a:bodyPr/>
          <a:lstStyle/>
          <a:p>
            <a:r>
              <a:rPr lang="nl-NL" dirty="0"/>
              <a:t>Stap 2: Reageer snel (en blijf koel)</a:t>
            </a:r>
          </a:p>
        </p:txBody>
      </p:sp>
      <p:pic>
        <p:nvPicPr>
          <p:cNvPr id="3" name="Afbeelding 2">
            <a:extLst>
              <a:ext uri="{FF2B5EF4-FFF2-40B4-BE49-F238E27FC236}">
                <a16:creationId xmlns:a16="http://schemas.microsoft.com/office/drawing/2014/main" id="{A2845B44-4CA7-D744-BB3A-D86F58FD3F1E}"/>
              </a:ext>
            </a:extLst>
          </p:cNvPr>
          <p:cNvPicPr>
            <a:picLocks noChangeAspect="1"/>
          </p:cNvPicPr>
          <p:nvPr/>
        </p:nvPicPr>
        <p:blipFill>
          <a:blip r:embed="rId3"/>
          <a:stretch>
            <a:fillRect/>
          </a:stretch>
        </p:blipFill>
        <p:spPr>
          <a:xfrm>
            <a:off x="1856317" y="2787650"/>
            <a:ext cx="2857500" cy="2857500"/>
          </a:xfrm>
          <a:prstGeom prst="rect">
            <a:avLst/>
          </a:prstGeom>
        </p:spPr>
      </p:pic>
      <p:pic>
        <p:nvPicPr>
          <p:cNvPr id="5" name="Afbeelding 4">
            <a:extLst>
              <a:ext uri="{FF2B5EF4-FFF2-40B4-BE49-F238E27FC236}">
                <a16:creationId xmlns:a16="http://schemas.microsoft.com/office/drawing/2014/main" id="{3A61521F-30FF-A144-B2CF-B38C7BC69A55}"/>
              </a:ext>
            </a:extLst>
          </p:cNvPr>
          <p:cNvPicPr>
            <a:picLocks noChangeAspect="1"/>
          </p:cNvPicPr>
          <p:nvPr/>
        </p:nvPicPr>
        <p:blipFill>
          <a:blip r:embed="rId4"/>
          <a:stretch>
            <a:fillRect/>
          </a:stretch>
        </p:blipFill>
        <p:spPr>
          <a:xfrm>
            <a:off x="6095999" y="2683934"/>
            <a:ext cx="4450005" cy="2961216"/>
          </a:xfrm>
          <a:prstGeom prst="rect">
            <a:avLst/>
          </a:prstGeom>
        </p:spPr>
      </p:pic>
    </p:spTree>
    <p:extLst>
      <p:ext uri="{BB962C8B-B14F-4D97-AF65-F5344CB8AC3E}">
        <p14:creationId xmlns:p14="http://schemas.microsoft.com/office/powerpoint/2010/main" val="398395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8B52D-3E51-9E44-B328-1977BEDBDB4F}"/>
              </a:ext>
            </a:extLst>
          </p:cNvPr>
          <p:cNvSpPr>
            <a:spLocks noGrp="1"/>
          </p:cNvSpPr>
          <p:nvPr>
            <p:ph type="title"/>
          </p:nvPr>
        </p:nvSpPr>
        <p:spPr/>
        <p:txBody>
          <a:bodyPr/>
          <a:lstStyle/>
          <a:p>
            <a:r>
              <a:rPr lang="nl-NL" dirty="0"/>
              <a:t>Stap 3: Interacteer met trollen</a:t>
            </a:r>
          </a:p>
        </p:txBody>
      </p:sp>
      <p:pic>
        <p:nvPicPr>
          <p:cNvPr id="5" name="Afbeelding 4">
            <a:extLst>
              <a:ext uri="{FF2B5EF4-FFF2-40B4-BE49-F238E27FC236}">
                <a16:creationId xmlns:a16="http://schemas.microsoft.com/office/drawing/2014/main" id="{65B7DA52-A746-3A42-A74B-51C07219951D}"/>
              </a:ext>
            </a:extLst>
          </p:cNvPr>
          <p:cNvPicPr>
            <a:picLocks noChangeAspect="1"/>
          </p:cNvPicPr>
          <p:nvPr/>
        </p:nvPicPr>
        <p:blipFill>
          <a:blip r:embed="rId3"/>
          <a:stretch>
            <a:fillRect/>
          </a:stretch>
        </p:blipFill>
        <p:spPr>
          <a:xfrm>
            <a:off x="4330667" y="2606479"/>
            <a:ext cx="3530666" cy="3495289"/>
          </a:xfrm>
          <a:prstGeom prst="rect">
            <a:avLst/>
          </a:prstGeom>
        </p:spPr>
      </p:pic>
    </p:spTree>
    <p:extLst>
      <p:ext uri="{BB962C8B-B14F-4D97-AF65-F5344CB8AC3E}">
        <p14:creationId xmlns:p14="http://schemas.microsoft.com/office/powerpoint/2010/main" val="496815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8B52D-3E51-9E44-B328-1977BEDBDB4F}"/>
              </a:ext>
            </a:extLst>
          </p:cNvPr>
          <p:cNvSpPr>
            <a:spLocks noGrp="1"/>
          </p:cNvSpPr>
          <p:nvPr>
            <p:ph type="title"/>
          </p:nvPr>
        </p:nvSpPr>
        <p:spPr/>
        <p:txBody>
          <a:bodyPr/>
          <a:lstStyle/>
          <a:p>
            <a:r>
              <a:rPr lang="nl-NL" dirty="0"/>
              <a:t>4: Informeer klanten</a:t>
            </a:r>
          </a:p>
        </p:txBody>
      </p:sp>
      <p:sp>
        <p:nvSpPr>
          <p:cNvPr id="4" name="Tijdelijke aanduiding voor inhoud 2">
            <a:extLst>
              <a:ext uri="{FF2B5EF4-FFF2-40B4-BE49-F238E27FC236}">
                <a16:creationId xmlns:a16="http://schemas.microsoft.com/office/drawing/2014/main" id="{3AB43B3D-7AD3-E84B-9C11-22DE87ACFDD8}"/>
              </a:ext>
            </a:extLst>
          </p:cNvPr>
          <p:cNvSpPr>
            <a:spLocks noGrp="1"/>
          </p:cNvSpPr>
          <p:nvPr>
            <p:ph idx="1"/>
          </p:nvPr>
        </p:nvSpPr>
        <p:spPr>
          <a:xfrm>
            <a:off x="1295401" y="2556932"/>
            <a:ext cx="9601196" cy="3318936"/>
          </a:xfrm>
        </p:spPr>
        <p:txBody>
          <a:bodyPr>
            <a:normAutofit/>
          </a:bodyPr>
          <a:lstStyle/>
          <a:p>
            <a:endParaRPr lang="nl-NL" dirty="0"/>
          </a:p>
          <a:p>
            <a:endParaRPr lang="nl-NL" dirty="0"/>
          </a:p>
        </p:txBody>
      </p:sp>
      <p:pic>
        <p:nvPicPr>
          <p:cNvPr id="5" name="Afbeelding 4">
            <a:extLst>
              <a:ext uri="{FF2B5EF4-FFF2-40B4-BE49-F238E27FC236}">
                <a16:creationId xmlns:a16="http://schemas.microsoft.com/office/drawing/2014/main" id="{822794E1-507B-2643-82EE-3B5F7E9700ED}"/>
              </a:ext>
            </a:extLst>
          </p:cNvPr>
          <p:cNvPicPr>
            <a:picLocks noChangeAspect="1"/>
          </p:cNvPicPr>
          <p:nvPr/>
        </p:nvPicPr>
        <p:blipFill>
          <a:blip r:embed="rId3"/>
          <a:stretch>
            <a:fillRect/>
          </a:stretch>
        </p:blipFill>
        <p:spPr>
          <a:xfrm>
            <a:off x="3898678" y="2556932"/>
            <a:ext cx="4394641" cy="3055010"/>
          </a:xfrm>
          <a:prstGeom prst="rect">
            <a:avLst/>
          </a:prstGeom>
        </p:spPr>
      </p:pic>
    </p:spTree>
    <p:extLst>
      <p:ext uri="{BB962C8B-B14F-4D97-AF65-F5344CB8AC3E}">
        <p14:creationId xmlns:p14="http://schemas.microsoft.com/office/powerpoint/2010/main" val="590713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8B52D-3E51-9E44-B328-1977BEDBDB4F}"/>
              </a:ext>
            </a:extLst>
          </p:cNvPr>
          <p:cNvSpPr>
            <a:spLocks noGrp="1"/>
          </p:cNvSpPr>
          <p:nvPr>
            <p:ph type="title"/>
          </p:nvPr>
        </p:nvSpPr>
        <p:spPr/>
        <p:txBody>
          <a:bodyPr/>
          <a:lstStyle/>
          <a:p>
            <a:r>
              <a:rPr lang="nl-NL" dirty="0"/>
              <a:t>5: Gebruik kanalen medewerkers</a:t>
            </a:r>
          </a:p>
        </p:txBody>
      </p:sp>
      <p:sp>
        <p:nvSpPr>
          <p:cNvPr id="4" name="Tijdelijke aanduiding voor inhoud 2">
            <a:extLst>
              <a:ext uri="{FF2B5EF4-FFF2-40B4-BE49-F238E27FC236}">
                <a16:creationId xmlns:a16="http://schemas.microsoft.com/office/drawing/2014/main" id="{3AB43B3D-7AD3-E84B-9C11-22DE87ACFDD8}"/>
              </a:ext>
            </a:extLst>
          </p:cNvPr>
          <p:cNvSpPr>
            <a:spLocks noGrp="1"/>
          </p:cNvSpPr>
          <p:nvPr>
            <p:ph idx="1"/>
          </p:nvPr>
        </p:nvSpPr>
        <p:spPr>
          <a:xfrm>
            <a:off x="1295401" y="2556932"/>
            <a:ext cx="9601196" cy="3318936"/>
          </a:xfrm>
        </p:spPr>
        <p:txBody>
          <a:bodyPr>
            <a:normAutofit/>
          </a:bodyPr>
          <a:lstStyle/>
          <a:p>
            <a:endParaRPr lang="nl-NL" dirty="0"/>
          </a:p>
          <a:p>
            <a:endParaRPr lang="nl-NL" dirty="0"/>
          </a:p>
        </p:txBody>
      </p:sp>
      <p:pic>
        <p:nvPicPr>
          <p:cNvPr id="5" name="Afbeelding 4">
            <a:extLst>
              <a:ext uri="{FF2B5EF4-FFF2-40B4-BE49-F238E27FC236}">
                <a16:creationId xmlns:a16="http://schemas.microsoft.com/office/drawing/2014/main" id="{1394E912-9EEB-894D-A141-D84AC1578765}"/>
              </a:ext>
            </a:extLst>
          </p:cNvPr>
          <p:cNvPicPr>
            <a:picLocks noChangeAspect="1"/>
          </p:cNvPicPr>
          <p:nvPr/>
        </p:nvPicPr>
        <p:blipFill>
          <a:blip r:embed="rId3"/>
          <a:stretch>
            <a:fillRect/>
          </a:stretch>
        </p:blipFill>
        <p:spPr>
          <a:xfrm>
            <a:off x="2256630" y="2556932"/>
            <a:ext cx="7678737" cy="3161833"/>
          </a:xfrm>
          <a:prstGeom prst="rect">
            <a:avLst/>
          </a:prstGeom>
        </p:spPr>
      </p:pic>
    </p:spTree>
    <p:extLst>
      <p:ext uri="{BB962C8B-B14F-4D97-AF65-F5344CB8AC3E}">
        <p14:creationId xmlns:p14="http://schemas.microsoft.com/office/powerpoint/2010/main" val="3330326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A7993C-F139-8D4F-A347-FF5DA64D6083}"/>
              </a:ext>
            </a:extLst>
          </p:cNvPr>
          <p:cNvSpPr>
            <a:spLocks noGrp="1"/>
          </p:cNvSpPr>
          <p:nvPr>
            <p:ph type="title"/>
          </p:nvPr>
        </p:nvSpPr>
        <p:spPr/>
        <p:txBody>
          <a:bodyPr>
            <a:normAutofit/>
          </a:bodyPr>
          <a:lstStyle/>
          <a:p>
            <a:r>
              <a:rPr lang="nl-NL" dirty="0"/>
              <a:t>6: Geef zelf content uit </a:t>
            </a:r>
          </a:p>
        </p:txBody>
      </p:sp>
      <p:pic>
        <p:nvPicPr>
          <p:cNvPr id="3" name="Afbeelding 2">
            <a:extLst>
              <a:ext uri="{FF2B5EF4-FFF2-40B4-BE49-F238E27FC236}">
                <a16:creationId xmlns:a16="http://schemas.microsoft.com/office/drawing/2014/main" id="{F4F0B6C8-A8FB-B541-9DC9-071244CC47A9}"/>
              </a:ext>
            </a:extLst>
          </p:cNvPr>
          <p:cNvPicPr>
            <a:picLocks noChangeAspect="1"/>
          </p:cNvPicPr>
          <p:nvPr/>
        </p:nvPicPr>
        <p:blipFill>
          <a:blip r:embed="rId3"/>
          <a:stretch>
            <a:fillRect/>
          </a:stretch>
        </p:blipFill>
        <p:spPr>
          <a:xfrm>
            <a:off x="3646933" y="2432649"/>
            <a:ext cx="4898134" cy="3872226"/>
          </a:xfrm>
          <a:prstGeom prst="rect">
            <a:avLst/>
          </a:prstGeom>
        </p:spPr>
      </p:pic>
    </p:spTree>
    <p:extLst>
      <p:ext uri="{BB962C8B-B14F-4D97-AF65-F5344CB8AC3E}">
        <p14:creationId xmlns:p14="http://schemas.microsoft.com/office/powerpoint/2010/main" val="3263616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22ADAD-7DBF-AD40-B2E7-98A6F3F16DA5}"/>
              </a:ext>
            </a:extLst>
          </p:cNvPr>
          <p:cNvSpPr>
            <a:spLocks noGrp="1"/>
          </p:cNvSpPr>
          <p:nvPr>
            <p:ph type="title"/>
          </p:nvPr>
        </p:nvSpPr>
        <p:spPr/>
        <p:txBody>
          <a:bodyPr>
            <a:normAutofit/>
          </a:bodyPr>
          <a:lstStyle/>
          <a:p>
            <a:r>
              <a:rPr lang="nl-NL" dirty="0"/>
              <a:t>Stap 7. Procedeer (niet)</a:t>
            </a:r>
          </a:p>
        </p:txBody>
      </p:sp>
      <p:pic>
        <p:nvPicPr>
          <p:cNvPr id="6" name="Tijdelijke aanduiding voor inhoud 5">
            <a:extLst>
              <a:ext uri="{FF2B5EF4-FFF2-40B4-BE49-F238E27FC236}">
                <a16:creationId xmlns:a16="http://schemas.microsoft.com/office/drawing/2014/main" id="{633BFD73-7D40-CC43-B2F8-B1BDCE783391}"/>
              </a:ext>
            </a:extLst>
          </p:cNvPr>
          <p:cNvPicPr>
            <a:picLocks noGrp="1" noChangeAspect="1"/>
          </p:cNvPicPr>
          <p:nvPr>
            <p:ph idx="1"/>
          </p:nvPr>
        </p:nvPicPr>
        <p:blipFill>
          <a:blip r:embed="rId3"/>
          <a:stretch>
            <a:fillRect/>
          </a:stretch>
        </p:blipFill>
        <p:spPr>
          <a:xfrm>
            <a:off x="1064744" y="3094142"/>
            <a:ext cx="3183666" cy="2118585"/>
          </a:xfrm>
          <a:prstGeom prst="rect">
            <a:avLst/>
          </a:prstGeom>
        </p:spPr>
      </p:pic>
      <p:pic>
        <p:nvPicPr>
          <p:cNvPr id="4" name="Afbeelding 3">
            <a:extLst>
              <a:ext uri="{FF2B5EF4-FFF2-40B4-BE49-F238E27FC236}">
                <a16:creationId xmlns:a16="http://schemas.microsoft.com/office/drawing/2014/main" id="{77F6EE1C-8C71-9040-AB78-D9555907D12F}"/>
              </a:ext>
            </a:extLst>
          </p:cNvPr>
          <p:cNvPicPr>
            <a:picLocks noChangeAspect="1"/>
          </p:cNvPicPr>
          <p:nvPr/>
        </p:nvPicPr>
        <p:blipFill>
          <a:blip r:embed="rId4"/>
          <a:stretch>
            <a:fillRect/>
          </a:stretch>
        </p:blipFill>
        <p:spPr>
          <a:xfrm>
            <a:off x="8343900" y="2556932"/>
            <a:ext cx="2552698" cy="3193007"/>
          </a:xfrm>
          <a:prstGeom prst="rect">
            <a:avLst/>
          </a:prstGeom>
        </p:spPr>
      </p:pic>
      <p:sp>
        <p:nvSpPr>
          <p:cNvPr id="5" name="Rechthoek 4">
            <a:extLst>
              <a:ext uri="{FF2B5EF4-FFF2-40B4-BE49-F238E27FC236}">
                <a16:creationId xmlns:a16="http://schemas.microsoft.com/office/drawing/2014/main" id="{08505A95-8DE1-D942-92DC-7B26B4492077}"/>
              </a:ext>
            </a:extLst>
          </p:cNvPr>
          <p:cNvSpPr/>
          <p:nvPr/>
        </p:nvSpPr>
        <p:spPr>
          <a:xfrm>
            <a:off x="8343900" y="5875868"/>
            <a:ext cx="2734916" cy="369332"/>
          </a:xfrm>
          <a:prstGeom prst="rect">
            <a:avLst/>
          </a:prstGeom>
        </p:spPr>
        <p:txBody>
          <a:bodyPr wrap="none">
            <a:spAutoFit/>
          </a:bodyPr>
          <a:lstStyle/>
          <a:p>
            <a:r>
              <a:rPr lang="nl-NL" dirty="0"/>
              <a:t>Remco </a:t>
            </a:r>
            <a:r>
              <a:rPr lang="nl-NL" dirty="0" err="1"/>
              <a:t>Klöters</a:t>
            </a:r>
            <a:r>
              <a:rPr lang="nl-NL" dirty="0"/>
              <a:t> (Van Kaam)</a:t>
            </a:r>
          </a:p>
        </p:txBody>
      </p:sp>
      <p:pic>
        <p:nvPicPr>
          <p:cNvPr id="7" name="Afbeelding 6">
            <a:extLst>
              <a:ext uri="{FF2B5EF4-FFF2-40B4-BE49-F238E27FC236}">
                <a16:creationId xmlns:a16="http://schemas.microsoft.com/office/drawing/2014/main" id="{3A2660EC-1404-6740-8E33-30C6597A01AF}"/>
              </a:ext>
            </a:extLst>
          </p:cNvPr>
          <p:cNvPicPr>
            <a:picLocks noChangeAspect="1"/>
          </p:cNvPicPr>
          <p:nvPr/>
        </p:nvPicPr>
        <p:blipFill>
          <a:blip r:embed="rId5"/>
          <a:stretch>
            <a:fillRect/>
          </a:stretch>
        </p:blipFill>
        <p:spPr>
          <a:xfrm>
            <a:off x="4397505" y="3007783"/>
            <a:ext cx="3797300" cy="2146300"/>
          </a:xfrm>
          <a:prstGeom prst="rect">
            <a:avLst/>
          </a:prstGeom>
        </p:spPr>
      </p:pic>
    </p:spTree>
    <p:extLst>
      <p:ext uri="{BB962C8B-B14F-4D97-AF65-F5344CB8AC3E}">
        <p14:creationId xmlns:p14="http://schemas.microsoft.com/office/powerpoint/2010/main" val="2708772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DB2248-C387-A645-9C42-14C09DACB78C}"/>
              </a:ext>
            </a:extLst>
          </p:cNvPr>
          <p:cNvSpPr>
            <a:spLocks noGrp="1"/>
          </p:cNvSpPr>
          <p:nvPr>
            <p:ph type="title"/>
          </p:nvPr>
        </p:nvSpPr>
        <p:spPr/>
        <p:txBody>
          <a:bodyPr>
            <a:normAutofit fontScale="90000"/>
          </a:bodyPr>
          <a:lstStyle/>
          <a:p>
            <a:r>
              <a:rPr lang="nl-NL" dirty="0"/>
              <a:t>Voorwaarde 1: Fake news </a:t>
            </a:r>
            <a:r>
              <a:rPr lang="nl-NL" i="1" dirty="0" err="1"/>
              <a:t>happens</a:t>
            </a:r>
            <a:r>
              <a:rPr lang="nl-NL" dirty="0"/>
              <a:t>, maar wees voorbereid</a:t>
            </a:r>
            <a:endParaRPr lang="nl-NL" i="1" dirty="0"/>
          </a:p>
        </p:txBody>
      </p:sp>
      <p:pic>
        <p:nvPicPr>
          <p:cNvPr id="4" name="Afbeelding 3">
            <a:extLst>
              <a:ext uri="{FF2B5EF4-FFF2-40B4-BE49-F238E27FC236}">
                <a16:creationId xmlns:a16="http://schemas.microsoft.com/office/drawing/2014/main" id="{58EA48C6-18D5-D64A-BC54-70C5BDA8F70B}"/>
              </a:ext>
            </a:extLst>
          </p:cNvPr>
          <p:cNvPicPr>
            <a:picLocks noChangeAspect="1"/>
          </p:cNvPicPr>
          <p:nvPr/>
        </p:nvPicPr>
        <p:blipFill>
          <a:blip r:embed="rId3"/>
          <a:stretch>
            <a:fillRect/>
          </a:stretch>
        </p:blipFill>
        <p:spPr>
          <a:xfrm>
            <a:off x="1645514" y="2488257"/>
            <a:ext cx="5063067" cy="3729793"/>
          </a:xfrm>
          <a:prstGeom prst="rect">
            <a:avLst/>
          </a:prstGeom>
        </p:spPr>
      </p:pic>
      <p:pic>
        <p:nvPicPr>
          <p:cNvPr id="5" name="Afbeelding 4">
            <a:extLst>
              <a:ext uri="{FF2B5EF4-FFF2-40B4-BE49-F238E27FC236}">
                <a16:creationId xmlns:a16="http://schemas.microsoft.com/office/drawing/2014/main" id="{6861D4C9-A8DE-364D-80AF-B9C3001D96DE}"/>
              </a:ext>
            </a:extLst>
          </p:cNvPr>
          <p:cNvPicPr>
            <a:picLocks noChangeAspect="1"/>
          </p:cNvPicPr>
          <p:nvPr/>
        </p:nvPicPr>
        <p:blipFill>
          <a:blip r:embed="rId4"/>
          <a:stretch>
            <a:fillRect/>
          </a:stretch>
        </p:blipFill>
        <p:spPr>
          <a:xfrm>
            <a:off x="7245438" y="2575868"/>
            <a:ext cx="3554569" cy="3554569"/>
          </a:xfrm>
          <a:prstGeom prst="rect">
            <a:avLst/>
          </a:prstGeom>
        </p:spPr>
      </p:pic>
    </p:spTree>
    <p:extLst>
      <p:ext uri="{BB962C8B-B14F-4D97-AF65-F5344CB8AC3E}">
        <p14:creationId xmlns:p14="http://schemas.microsoft.com/office/powerpoint/2010/main" val="4108170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8A66EE-2F14-064D-9106-216F594467F0}"/>
              </a:ext>
            </a:extLst>
          </p:cNvPr>
          <p:cNvSpPr>
            <a:spLocks noGrp="1"/>
          </p:cNvSpPr>
          <p:nvPr>
            <p:ph type="title"/>
          </p:nvPr>
        </p:nvSpPr>
        <p:spPr/>
        <p:txBody>
          <a:bodyPr>
            <a:noAutofit/>
          </a:bodyPr>
          <a:lstStyle/>
          <a:p>
            <a:r>
              <a:rPr lang="nl-NL" sz="3600" dirty="0"/>
              <a:t>Aaron Mirck (CEO/conciërge @ Bureau Mirck)</a:t>
            </a:r>
          </a:p>
        </p:txBody>
      </p:sp>
      <p:pic>
        <p:nvPicPr>
          <p:cNvPr id="6" name="Tijdelijke aanduiding voor inhoud 5">
            <a:extLst>
              <a:ext uri="{FF2B5EF4-FFF2-40B4-BE49-F238E27FC236}">
                <a16:creationId xmlns:a16="http://schemas.microsoft.com/office/drawing/2014/main" id="{E1A45007-243E-064B-A879-7D02FF81313E}"/>
              </a:ext>
            </a:extLst>
          </p:cNvPr>
          <p:cNvPicPr>
            <a:picLocks noGrp="1" noChangeAspect="1"/>
          </p:cNvPicPr>
          <p:nvPr>
            <p:ph idx="1"/>
          </p:nvPr>
        </p:nvPicPr>
        <p:blipFill>
          <a:blip r:embed="rId2"/>
          <a:stretch>
            <a:fillRect/>
          </a:stretch>
        </p:blipFill>
        <p:spPr>
          <a:xfrm>
            <a:off x="475478" y="2568789"/>
            <a:ext cx="2962537" cy="1453495"/>
          </a:xfrm>
          <a:prstGeom prst="rect">
            <a:avLst/>
          </a:prstGeom>
        </p:spPr>
      </p:pic>
      <p:pic>
        <p:nvPicPr>
          <p:cNvPr id="7" name="Afbeelding 6">
            <a:extLst>
              <a:ext uri="{FF2B5EF4-FFF2-40B4-BE49-F238E27FC236}">
                <a16:creationId xmlns:a16="http://schemas.microsoft.com/office/drawing/2014/main" id="{BCF9936C-B432-C44E-84C6-E7CF6A17187D}"/>
              </a:ext>
            </a:extLst>
          </p:cNvPr>
          <p:cNvPicPr>
            <a:picLocks noChangeAspect="1"/>
          </p:cNvPicPr>
          <p:nvPr/>
        </p:nvPicPr>
        <p:blipFill>
          <a:blip r:embed="rId3"/>
          <a:stretch>
            <a:fillRect/>
          </a:stretch>
        </p:blipFill>
        <p:spPr>
          <a:xfrm>
            <a:off x="6710425" y="4226919"/>
            <a:ext cx="1967716" cy="1967716"/>
          </a:xfrm>
          <a:prstGeom prst="rect">
            <a:avLst/>
          </a:prstGeom>
        </p:spPr>
      </p:pic>
      <p:pic>
        <p:nvPicPr>
          <p:cNvPr id="8" name="Afbeelding 7">
            <a:extLst>
              <a:ext uri="{FF2B5EF4-FFF2-40B4-BE49-F238E27FC236}">
                <a16:creationId xmlns:a16="http://schemas.microsoft.com/office/drawing/2014/main" id="{01858991-77F4-8F4F-B725-2698D59278C2}"/>
              </a:ext>
            </a:extLst>
          </p:cNvPr>
          <p:cNvPicPr>
            <a:picLocks noChangeAspect="1"/>
          </p:cNvPicPr>
          <p:nvPr/>
        </p:nvPicPr>
        <p:blipFill>
          <a:blip r:embed="rId4"/>
          <a:stretch>
            <a:fillRect/>
          </a:stretch>
        </p:blipFill>
        <p:spPr>
          <a:xfrm>
            <a:off x="3580814" y="2447484"/>
            <a:ext cx="3937000" cy="1574800"/>
          </a:xfrm>
          <a:prstGeom prst="rect">
            <a:avLst/>
          </a:prstGeom>
        </p:spPr>
      </p:pic>
      <p:pic>
        <p:nvPicPr>
          <p:cNvPr id="3" name="Afbeelding 2">
            <a:extLst>
              <a:ext uri="{FF2B5EF4-FFF2-40B4-BE49-F238E27FC236}">
                <a16:creationId xmlns:a16="http://schemas.microsoft.com/office/drawing/2014/main" id="{599687C2-7FE5-3A4C-AA4B-AC4F110A8BCB}"/>
              </a:ext>
            </a:extLst>
          </p:cNvPr>
          <p:cNvPicPr>
            <a:picLocks noChangeAspect="1"/>
          </p:cNvPicPr>
          <p:nvPr/>
        </p:nvPicPr>
        <p:blipFill>
          <a:blip r:embed="rId5"/>
          <a:stretch>
            <a:fillRect/>
          </a:stretch>
        </p:blipFill>
        <p:spPr>
          <a:xfrm>
            <a:off x="7894748" y="2512143"/>
            <a:ext cx="1680327" cy="1680327"/>
          </a:xfrm>
          <a:prstGeom prst="rect">
            <a:avLst/>
          </a:prstGeom>
        </p:spPr>
      </p:pic>
      <p:pic>
        <p:nvPicPr>
          <p:cNvPr id="4" name="Afbeelding 3">
            <a:extLst>
              <a:ext uri="{FF2B5EF4-FFF2-40B4-BE49-F238E27FC236}">
                <a16:creationId xmlns:a16="http://schemas.microsoft.com/office/drawing/2014/main" id="{A8FFF04F-8324-B847-8CB7-112266785BA7}"/>
              </a:ext>
            </a:extLst>
          </p:cNvPr>
          <p:cNvPicPr>
            <a:picLocks noChangeAspect="1"/>
          </p:cNvPicPr>
          <p:nvPr/>
        </p:nvPicPr>
        <p:blipFill>
          <a:blip r:embed="rId6"/>
          <a:stretch>
            <a:fillRect/>
          </a:stretch>
        </p:blipFill>
        <p:spPr>
          <a:xfrm>
            <a:off x="953766" y="4074469"/>
            <a:ext cx="2079826" cy="2079826"/>
          </a:xfrm>
          <a:prstGeom prst="rect">
            <a:avLst/>
          </a:prstGeom>
        </p:spPr>
      </p:pic>
      <p:pic>
        <p:nvPicPr>
          <p:cNvPr id="5" name="Afbeelding 4">
            <a:extLst>
              <a:ext uri="{FF2B5EF4-FFF2-40B4-BE49-F238E27FC236}">
                <a16:creationId xmlns:a16="http://schemas.microsoft.com/office/drawing/2014/main" id="{3B3444DF-B73E-9C4B-8F86-FCD0486D336B}"/>
              </a:ext>
            </a:extLst>
          </p:cNvPr>
          <p:cNvPicPr>
            <a:picLocks noChangeAspect="1"/>
          </p:cNvPicPr>
          <p:nvPr/>
        </p:nvPicPr>
        <p:blipFill>
          <a:blip r:embed="rId7"/>
          <a:stretch>
            <a:fillRect/>
          </a:stretch>
        </p:blipFill>
        <p:spPr>
          <a:xfrm>
            <a:off x="3511435" y="4372577"/>
            <a:ext cx="2895600" cy="838200"/>
          </a:xfrm>
          <a:prstGeom prst="rect">
            <a:avLst/>
          </a:prstGeom>
        </p:spPr>
      </p:pic>
      <p:pic>
        <p:nvPicPr>
          <p:cNvPr id="9" name="Afbeelding 8">
            <a:extLst>
              <a:ext uri="{FF2B5EF4-FFF2-40B4-BE49-F238E27FC236}">
                <a16:creationId xmlns:a16="http://schemas.microsoft.com/office/drawing/2014/main" id="{E45CA7B9-5511-F04C-95B9-35B9B82D3F28}"/>
              </a:ext>
            </a:extLst>
          </p:cNvPr>
          <p:cNvPicPr>
            <a:picLocks noChangeAspect="1"/>
          </p:cNvPicPr>
          <p:nvPr/>
        </p:nvPicPr>
        <p:blipFill>
          <a:blip r:embed="rId8"/>
          <a:stretch>
            <a:fillRect/>
          </a:stretch>
        </p:blipFill>
        <p:spPr>
          <a:xfrm>
            <a:off x="9422676" y="2664035"/>
            <a:ext cx="2298700" cy="3530600"/>
          </a:xfrm>
          <a:prstGeom prst="rect">
            <a:avLst/>
          </a:prstGeom>
        </p:spPr>
      </p:pic>
    </p:spTree>
    <p:extLst>
      <p:ext uri="{BB962C8B-B14F-4D97-AF65-F5344CB8AC3E}">
        <p14:creationId xmlns:p14="http://schemas.microsoft.com/office/powerpoint/2010/main" val="2939682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EAD63B-0401-3646-84A3-EA8EC4A40350}"/>
              </a:ext>
            </a:extLst>
          </p:cNvPr>
          <p:cNvSpPr>
            <a:spLocks noGrp="1"/>
          </p:cNvSpPr>
          <p:nvPr>
            <p:ph type="title"/>
          </p:nvPr>
        </p:nvSpPr>
        <p:spPr/>
        <p:txBody>
          <a:bodyPr>
            <a:normAutofit fontScale="90000"/>
          </a:bodyPr>
          <a:lstStyle/>
          <a:p>
            <a:r>
              <a:rPr lang="nl-NL" dirty="0"/>
              <a:t>Voorwaarde 2: Realiseer transparante cultuur</a:t>
            </a:r>
          </a:p>
        </p:txBody>
      </p:sp>
      <p:pic>
        <p:nvPicPr>
          <p:cNvPr id="5" name="Afbeelding 4">
            <a:extLst>
              <a:ext uri="{FF2B5EF4-FFF2-40B4-BE49-F238E27FC236}">
                <a16:creationId xmlns:a16="http://schemas.microsoft.com/office/drawing/2014/main" id="{78BE0C72-6282-204D-A812-2607C6B514C6}"/>
              </a:ext>
            </a:extLst>
          </p:cNvPr>
          <p:cNvPicPr>
            <a:picLocks noChangeAspect="1"/>
          </p:cNvPicPr>
          <p:nvPr/>
        </p:nvPicPr>
        <p:blipFill>
          <a:blip r:embed="rId3"/>
          <a:stretch>
            <a:fillRect/>
          </a:stretch>
        </p:blipFill>
        <p:spPr>
          <a:xfrm>
            <a:off x="3035300" y="2819400"/>
            <a:ext cx="6121400" cy="3048000"/>
          </a:xfrm>
          <a:prstGeom prst="rect">
            <a:avLst/>
          </a:prstGeom>
        </p:spPr>
      </p:pic>
    </p:spTree>
    <p:extLst>
      <p:ext uri="{BB962C8B-B14F-4D97-AF65-F5344CB8AC3E}">
        <p14:creationId xmlns:p14="http://schemas.microsoft.com/office/powerpoint/2010/main" val="3969060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B5541-DD01-5148-AFB3-C9CCB574EAFB}"/>
              </a:ext>
            </a:extLst>
          </p:cNvPr>
          <p:cNvSpPr>
            <a:spLocks noGrp="1"/>
          </p:cNvSpPr>
          <p:nvPr>
            <p:ph type="title"/>
          </p:nvPr>
        </p:nvSpPr>
        <p:spPr/>
        <p:txBody>
          <a:bodyPr/>
          <a:lstStyle/>
          <a:p>
            <a:r>
              <a:rPr lang="nl-NL" dirty="0"/>
              <a:t>Voorwaarde 3: Werk aan je merk</a:t>
            </a:r>
          </a:p>
        </p:txBody>
      </p:sp>
      <p:pic>
        <p:nvPicPr>
          <p:cNvPr id="4" name="Afbeelding 3">
            <a:extLst>
              <a:ext uri="{FF2B5EF4-FFF2-40B4-BE49-F238E27FC236}">
                <a16:creationId xmlns:a16="http://schemas.microsoft.com/office/drawing/2014/main" id="{82E3AC32-0B2C-5F40-9653-9CB412EACEE7}"/>
              </a:ext>
            </a:extLst>
          </p:cNvPr>
          <p:cNvPicPr>
            <a:picLocks noChangeAspect="1"/>
          </p:cNvPicPr>
          <p:nvPr/>
        </p:nvPicPr>
        <p:blipFill>
          <a:blip r:embed="rId2"/>
          <a:stretch>
            <a:fillRect/>
          </a:stretch>
        </p:blipFill>
        <p:spPr>
          <a:xfrm>
            <a:off x="3459388" y="2735524"/>
            <a:ext cx="5273223" cy="3498417"/>
          </a:xfrm>
          <a:prstGeom prst="rect">
            <a:avLst/>
          </a:prstGeom>
        </p:spPr>
      </p:pic>
    </p:spTree>
    <p:extLst>
      <p:ext uri="{BB962C8B-B14F-4D97-AF65-F5344CB8AC3E}">
        <p14:creationId xmlns:p14="http://schemas.microsoft.com/office/powerpoint/2010/main" val="1314560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B5541-DD01-5148-AFB3-C9CCB574EAFB}"/>
              </a:ext>
            </a:extLst>
          </p:cNvPr>
          <p:cNvSpPr>
            <a:spLocks noGrp="1"/>
          </p:cNvSpPr>
          <p:nvPr>
            <p:ph type="title"/>
          </p:nvPr>
        </p:nvSpPr>
        <p:spPr/>
        <p:txBody>
          <a:bodyPr/>
          <a:lstStyle/>
          <a:p>
            <a:r>
              <a:rPr lang="nl-NL" dirty="0"/>
              <a:t>1 truc: hack algoritmes</a:t>
            </a:r>
          </a:p>
        </p:txBody>
      </p:sp>
      <p:pic>
        <p:nvPicPr>
          <p:cNvPr id="11" name="Afbeelding 10">
            <a:extLst>
              <a:ext uri="{FF2B5EF4-FFF2-40B4-BE49-F238E27FC236}">
                <a16:creationId xmlns:a16="http://schemas.microsoft.com/office/drawing/2014/main" id="{DFDAACD4-E1A0-B04E-AF36-584D809CA4B9}"/>
              </a:ext>
            </a:extLst>
          </p:cNvPr>
          <p:cNvPicPr>
            <a:picLocks noChangeAspect="1"/>
          </p:cNvPicPr>
          <p:nvPr/>
        </p:nvPicPr>
        <p:blipFill>
          <a:blip r:embed="rId3"/>
          <a:stretch>
            <a:fillRect/>
          </a:stretch>
        </p:blipFill>
        <p:spPr>
          <a:xfrm>
            <a:off x="947112" y="2147976"/>
            <a:ext cx="6379049" cy="4086224"/>
          </a:xfrm>
          <a:prstGeom prst="rect">
            <a:avLst/>
          </a:prstGeom>
        </p:spPr>
      </p:pic>
      <p:pic>
        <p:nvPicPr>
          <p:cNvPr id="4" name="Afbeelding 3">
            <a:extLst>
              <a:ext uri="{FF2B5EF4-FFF2-40B4-BE49-F238E27FC236}">
                <a16:creationId xmlns:a16="http://schemas.microsoft.com/office/drawing/2014/main" id="{99A83242-85CB-104D-A649-1CC591F9D000}"/>
              </a:ext>
            </a:extLst>
          </p:cNvPr>
          <p:cNvPicPr>
            <a:picLocks noChangeAspect="1"/>
          </p:cNvPicPr>
          <p:nvPr/>
        </p:nvPicPr>
        <p:blipFill>
          <a:blip r:embed="rId4"/>
          <a:stretch>
            <a:fillRect/>
          </a:stretch>
        </p:blipFill>
        <p:spPr>
          <a:xfrm>
            <a:off x="7349766" y="2091024"/>
            <a:ext cx="3895122" cy="4143176"/>
          </a:xfrm>
          <a:prstGeom prst="rect">
            <a:avLst/>
          </a:prstGeom>
        </p:spPr>
      </p:pic>
    </p:spTree>
    <p:extLst>
      <p:ext uri="{BB962C8B-B14F-4D97-AF65-F5344CB8AC3E}">
        <p14:creationId xmlns:p14="http://schemas.microsoft.com/office/powerpoint/2010/main" val="3138909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B5541-DD01-5148-AFB3-C9CCB574EAFB}"/>
              </a:ext>
            </a:extLst>
          </p:cNvPr>
          <p:cNvSpPr>
            <a:spLocks noGrp="1"/>
          </p:cNvSpPr>
          <p:nvPr>
            <p:ph type="title"/>
          </p:nvPr>
        </p:nvSpPr>
        <p:spPr/>
        <p:txBody>
          <a:bodyPr/>
          <a:lstStyle/>
          <a:p>
            <a:r>
              <a:rPr lang="nl-NL" dirty="0"/>
              <a:t>Conclusie</a:t>
            </a:r>
          </a:p>
        </p:txBody>
      </p:sp>
      <p:sp>
        <p:nvSpPr>
          <p:cNvPr id="3" name="Tijdelijke aanduiding voor inhoud 2">
            <a:extLst>
              <a:ext uri="{FF2B5EF4-FFF2-40B4-BE49-F238E27FC236}">
                <a16:creationId xmlns:a16="http://schemas.microsoft.com/office/drawing/2014/main" id="{605900A9-63F0-A444-878A-7031D27ECB96}"/>
              </a:ext>
            </a:extLst>
          </p:cNvPr>
          <p:cNvSpPr>
            <a:spLocks noGrp="1"/>
          </p:cNvSpPr>
          <p:nvPr>
            <p:ph idx="1"/>
          </p:nvPr>
        </p:nvSpPr>
        <p:spPr/>
        <p:txBody>
          <a:bodyPr>
            <a:normAutofit/>
          </a:bodyPr>
          <a:lstStyle/>
          <a:p>
            <a:r>
              <a:rPr lang="nl-NL" sz="3200" dirty="0"/>
              <a:t>Nep-nieuws </a:t>
            </a:r>
            <a:r>
              <a:rPr lang="nl-NL" sz="3200" i="1" dirty="0" err="1"/>
              <a:t>happens</a:t>
            </a:r>
            <a:endParaRPr lang="nl-NL" sz="3200" dirty="0"/>
          </a:p>
          <a:p>
            <a:r>
              <a:rPr lang="nl-NL" sz="3200" dirty="0"/>
              <a:t>Voorbereiding, transparantie en stappenplan</a:t>
            </a:r>
          </a:p>
          <a:p>
            <a:r>
              <a:rPr lang="nl-NL" sz="3200" dirty="0"/>
              <a:t>Lees: Trust me </a:t>
            </a:r>
            <a:r>
              <a:rPr lang="nl-NL" sz="3200" dirty="0" err="1"/>
              <a:t>I’m</a:t>
            </a:r>
            <a:r>
              <a:rPr lang="nl-NL" sz="3200" dirty="0"/>
              <a:t> </a:t>
            </a:r>
            <a:r>
              <a:rPr lang="nl-NL" sz="3200" dirty="0" err="1"/>
              <a:t>lying</a:t>
            </a:r>
            <a:endParaRPr lang="nl-NL" sz="3200" dirty="0"/>
          </a:p>
          <a:p>
            <a:r>
              <a:rPr lang="nl-NL" sz="3200" dirty="0"/>
              <a:t>Meer dan ooit: werk aan je merk! </a:t>
            </a:r>
          </a:p>
          <a:p>
            <a:r>
              <a:rPr lang="nl-NL" sz="3200" dirty="0"/>
              <a:t>(Dus: volg </a:t>
            </a:r>
            <a:r>
              <a:rPr lang="nl-NL" sz="3200" dirty="0">
                <a:hlinkClick r:id="rId2"/>
              </a:rPr>
              <a:t>https://thoughtleadershipblog.nl/</a:t>
            </a:r>
            <a:r>
              <a:rPr lang="nl-NL" sz="3200" dirty="0"/>
              <a:t>)</a:t>
            </a:r>
          </a:p>
        </p:txBody>
      </p:sp>
    </p:spTree>
    <p:extLst>
      <p:ext uri="{BB962C8B-B14F-4D97-AF65-F5344CB8AC3E}">
        <p14:creationId xmlns:p14="http://schemas.microsoft.com/office/powerpoint/2010/main" val="128862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8A66EE-2F14-064D-9106-216F594467F0}"/>
              </a:ext>
            </a:extLst>
          </p:cNvPr>
          <p:cNvSpPr>
            <a:spLocks noGrp="1"/>
          </p:cNvSpPr>
          <p:nvPr>
            <p:ph type="title"/>
          </p:nvPr>
        </p:nvSpPr>
        <p:spPr/>
        <p:txBody>
          <a:bodyPr>
            <a:noAutofit/>
          </a:bodyPr>
          <a:lstStyle/>
          <a:p>
            <a:r>
              <a:rPr lang="nl-NL" sz="3600" dirty="0"/>
              <a:t>Fake news = een moderne plaag</a:t>
            </a:r>
          </a:p>
        </p:txBody>
      </p:sp>
      <p:pic>
        <p:nvPicPr>
          <p:cNvPr id="3" name="Afbeelding 2">
            <a:extLst>
              <a:ext uri="{FF2B5EF4-FFF2-40B4-BE49-F238E27FC236}">
                <a16:creationId xmlns:a16="http://schemas.microsoft.com/office/drawing/2014/main" id="{F3F16EDA-CB8B-214A-A84C-889D7D09713A}"/>
              </a:ext>
            </a:extLst>
          </p:cNvPr>
          <p:cNvPicPr>
            <a:picLocks noChangeAspect="1"/>
          </p:cNvPicPr>
          <p:nvPr/>
        </p:nvPicPr>
        <p:blipFill>
          <a:blip r:embed="rId3"/>
          <a:stretch>
            <a:fillRect/>
          </a:stretch>
        </p:blipFill>
        <p:spPr>
          <a:xfrm>
            <a:off x="3564466" y="2539772"/>
            <a:ext cx="5063067" cy="3729793"/>
          </a:xfrm>
          <a:prstGeom prst="rect">
            <a:avLst/>
          </a:prstGeom>
        </p:spPr>
      </p:pic>
    </p:spTree>
    <p:extLst>
      <p:ext uri="{BB962C8B-B14F-4D97-AF65-F5344CB8AC3E}">
        <p14:creationId xmlns:p14="http://schemas.microsoft.com/office/powerpoint/2010/main" val="3925066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8A66EE-2F14-064D-9106-216F594467F0}"/>
              </a:ext>
            </a:extLst>
          </p:cNvPr>
          <p:cNvSpPr>
            <a:spLocks noGrp="1"/>
          </p:cNvSpPr>
          <p:nvPr>
            <p:ph type="title"/>
          </p:nvPr>
        </p:nvSpPr>
        <p:spPr/>
        <p:txBody>
          <a:bodyPr>
            <a:noAutofit/>
          </a:bodyPr>
          <a:lstStyle/>
          <a:p>
            <a:r>
              <a:rPr lang="nl-NL" sz="3600" dirty="0"/>
              <a:t>Effecten Fake News</a:t>
            </a:r>
          </a:p>
        </p:txBody>
      </p:sp>
      <p:pic>
        <p:nvPicPr>
          <p:cNvPr id="3" name="Afbeelding 2">
            <a:extLst>
              <a:ext uri="{FF2B5EF4-FFF2-40B4-BE49-F238E27FC236}">
                <a16:creationId xmlns:a16="http://schemas.microsoft.com/office/drawing/2014/main" id="{2C1469D9-A3D7-AE45-91B4-9F25C03C7088}"/>
              </a:ext>
            </a:extLst>
          </p:cNvPr>
          <p:cNvPicPr>
            <a:picLocks noChangeAspect="1"/>
          </p:cNvPicPr>
          <p:nvPr/>
        </p:nvPicPr>
        <p:blipFill>
          <a:blip r:embed="rId3"/>
          <a:stretch>
            <a:fillRect/>
          </a:stretch>
        </p:blipFill>
        <p:spPr>
          <a:xfrm>
            <a:off x="1295402" y="2613762"/>
            <a:ext cx="5003800" cy="3342538"/>
          </a:xfrm>
          <a:prstGeom prst="rect">
            <a:avLst/>
          </a:prstGeom>
        </p:spPr>
      </p:pic>
      <p:pic>
        <p:nvPicPr>
          <p:cNvPr id="4" name="Afbeelding 3">
            <a:extLst>
              <a:ext uri="{FF2B5EF4-FFF2-40B4-BE49-F238E27FC236}">
                <a16:creationId xmlns:a16="http://schemas.microsoft.com/office/drawing/2014/main" id="{D21046A2-E59F-034B-AF60-DD1A727A4B6B}"/>
              </a:ext>
            </a:extLst>
          </p:cNvPr>
          <p:cNvPicPr>
            <a:picLocks noChangeAspect="1"/>
          </p:cNvPicPr>
          <p:nvPr/>
        </p:nvPicPr>
        <p:blipFill>
          <a:blip r:embed="rId4"/>
          <a:stretch>
            <a:fillRect/>
          </a:stretch>
        </p:blipFill>
        <p:spPr>
          <a:xfrm>
            <a:off x="6709569" y="2613762"/>
            <a:ext cx="4462459" cy="3342537"/>
          </a:xfrm>
          <a:prstGeom prst="rect">
            <a:avLst/>
          </a:prstGeom>
        </p:spPr>
      </p:pic>
    </p:spTree>
    <p:extLst>
      <p:ext uri="{BB962C8B-B14F-4D97-AF65-F5344CB8AC3E}">
        <p14:creationId xmlns:p14="http://schemas.microsoft.com/office/powerpoint/2010/main" val="3858221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8A66EE-2F14-064D-9106-216F594467F0}"/>
              </a:ext>
            </a:extLst>
          </p:cNvPr>
          <p:cNvSpPr>
            <a:spLocks noGrp="1"/>
          </p:cNvSpPr>
          <p:nvPr>
            <p:ph type="title"/>
          </p:nvPr>
        </p:nvSpPr>
        <p:spPr/>
        <p:txBody>
          <a:bodyPr>
            <a:noAutofit/>
          </a:bodyPr>
          <a:lstStyle/>
          <a:p>
            <a:r>
              <a:rPr lang="nl-NL" sz="3600" dirty="0"/>
              <a:t>Nieuw Fake News: deep-fakes</a:t>
            </a:r>
          </a:p>
        </p:txBody>
      </p:sp>
      <p:pic>
        <p:nvPicPr>
          <p:cNvPr id="3" name="Afbeelding 2">
            <a:extLst>
              <a:ext uri="{FF2B5EF4-FFF2-40B4-BE49-F238E27FC236}">
                <a16:creationId xmlns:a16="http://schemas.microsoft.com/office/drawing/2014/main" id="{BFDE16B1-9549-0249-9B8C-67100B9B32C3}"/>
              </a:ext>
            </a:extLst>
          </p:cNvPr>
          <p:cNvPicPr>
            <a:picLocks noChangeAspect="1"/>
          </p:cNvPicPr>
          <p:nvPr/>
        </p:nvPicPr>
        <p:blipFill>
          <a:blip r:embed="rId3"/>
          <a:stretch>
            <a:fillRect/>
          </a:stretch>
        </p:blipFill>
        <p:spPr>
          <a:xfrm>
            <a:off x="3190566" y="2743200"/>
            <a:ext cx="5810868" cy="3268613"/>
          </a:xfrm>
          <a:prstGeom prst="rect">
            <a:avLst/>
          </a:prstGeom>
        </p:spPr>
      </p:pic>
      <p:sp>
        <p:nvSpPr>
          <p:cNvPr id="4" name="Rechthoek 3">
            <a:extLst>
              <a:ext uri="{FF2B5EF4-FFF2-40B4-BE49-F238E27FC236}">
                <a16:creationId xmlns:a16="http://schemas.microsoft.com/office/drawing/2014/main" id="{10418DF2-D91E-674F-8500-51C0681B893C}"/>
              </a:ext>
            </a:extLst>
          </p:cNvPr>
          <p:cNvSpPr/>
          <p:nvPr/>
        </p:nvSpPr>
        <p:spPr>
          <a:xfrm>
            <a:off x="7959777" y="729973"/>
            <a:ext cx="3507698" cy="369332"/>
          </a:xfrm>
          <a:prstGeom prst="rect">
            <a:avLst/>
          </a:prstGeom>
        </p:spPr>
        <p:txBody>
          <a:bodyPr wrap="square">
            <a:spAutoFit/>
          </a:bodyPr>
          <a:lstStyle/>
          <a:p>
            <a:endParaRPr lang="nl-NL" b="0" i="0" dirty="0">
              <a:solidFill>
                <a:srgbClr val="191919"/>
              </a:solidFill>
              <a:effectLst/>
              <a:latin typeface="ArnhemProBlond"/>
            </a:endParaRPr>
          </a:p>
        </p:txBody>
      </p:sp>
    </p:spTree>
    <p:extLst>
      <p:ext uri="{BB962C8B-B14F-4D97-AF65-F5344CB8AC3E}">
        <p14:creationId xmlns:p14="http://schemas.microsoft.com/office/powerpoint/2010/main" val="1773912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8A66EE-2F14-064D-9106-216F594467F0}"/>
              </a:ext>
            </a:extLst>
          </p:cNvPr>
          <p:cNvSpPr>
            <a:spLocks noGrp="1"/>
          </p:cNvSpPr>
          <p:nvPr>
            <p:ph type="title"/>
          </p:nvPr>
        </p:nvSpPr>
        <p:spPr/>
        <p:txBody>
          <a:bodyPr>
            <a:noAutofit/>
          </a:bodyPr>
          <a:lstStyle/>
          <a:p>
            <a:r>
              <a:rPr lang="nl-NL" sz="3600" dirty="0"/>
              <a:t>Voorbeeld Fake News: Pepsi</a:t>
            </a:r>
          </a:p>
        </p:txBody>
      </p:sp>
      <p:pic>
        <p:nvPicPr>
          <p:cNvPr id="3" name="Afbeelding 2">
            <a:extLst>
              <a:ext uri="{FF2B5EF4-FFF2-40B4-BE49-F238E27FC236}">
                <a16:creationId xmlns:a16="http://schemas.microsoft.com/office/drawing/2014/main" id="{CB2187A6-4D15-DB47-AF1D-9ABC9E46C451}"/>
              </a:ext>
            </a:extLst>
          </p:cNvPr>
          <p:cNvPicPr>
            <a:picLocks noChangeAspect="1"/>
          </p:cNvPicPr>
          <p:nvPr/>
        </p:nvPicPr>
        <p:blipFill>
          <a:blip r:embed="rId3"/>
          <a:stretch>
            <a:fillRect/>
          </a:stretch>
        </p:blipFill>
        <p:spPr>
          <a:xfrm>
            <a:off x="3233171" y="2285999"/>
            <a:ext cx="5725657" cy="3814763"/>
          </a:xfrm>
          <a:prstGeom prst="rect">
            <a:avLst/>
          </a:prstGeom>
        </p:spPr>
      </p:pic>
    </p:spTree>
    <p:extLst>
      <p:ext uri="{BB962C8B-B14F-4D97-AF65-F5344CB8AC3E}">
        <p14:creationId xmlns:p14="http://schemas.microsoft.com/office/powerpoint/2010/main" val="1373197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8A66EE-2F14-064D-9106-216F594467F0}"/>
              </a:ext>
            </a:extLst>
          </p:cNvPr>
          <p:cNvSpPr>
            <a:spLocks noGrp="1"/>
          </p:cNvSpPr>
          <p:nvPr>
            <p:ph type="title"/>
          </p:nvPr>
        </p:nvSpPr>
        <p:spPr/>
        <p:txBody>
          <a:bodyPr>
            <a:noAutofit/>
          </a:bodyPr>
          <a:lstStyle/>
          <a:p>
            <a:r>
              <a:rPr lang="nl-NL" sz="3600" dirty="0"/>
              <a:t>Voorbeeld Fake News: Pepsi</a:t>
            </a:r>
          </a:p>
        </p:txBody>
      </p:sp>
      <p:pic>
        <p:nvPicPr>
          <p:cNvPr id="4" name="Afbeelding 3">
            <a:extLst>
              <a:ext uri="{FF2B5EF4-FFF2-40B4-BE49-F238E27FC236}">
                <a16:creationId xmlns:a16="http://schemas.microsoft.com/office/drawing/2014/main" id="{00A3D99F-9B0C-F640-9C64-166B2F9F4235}"/>
              </a:ext>
            </a:extLst>
          </p:cNvPr>
          <p:cNvPicPr>
            <a:picLocks noChangeAspect="1"/>
          </p:cNvPicPr>
          <p:nvPr/>
        </p:nvPicPr>
        <p:blipFill>
          <a:blip r:embed="rId3"/>
          <a:stretch>
            <a:fillRect/>
          </a:stretch>
        </p:blipFill>
        <p:spPr>
          <a:xfrm>
            <a:off x="4304348" y="2285999"/>
            <a:ext cx="3583304" cy="3886199"/>
          </a:xfrm>
          <a:prstGeom prst="rect">
            <a:avLst/>
          </a:prstGeom>
        </p:spPr>
      </p:pic>
    </p:spTree>
    <p:extLst>
      <p:ext uri="{BB962C8B-B14F-4D97-AF65-F5344CB8AC3E}">
        <p14:creationId xmlns:p14="http://schemas.microsoft.com/office/powerpoint/2010/main" val="1294372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8A66EE-2F14-064D-9106-216F594467F0}"/>
              </a:ext>
            </a:extLst>
          </p:cNvPr>
          <p:cNvSpPr>
            <a:spLocks noGrp="1"/>
          </p:cNvSpPr>
          <p:nvPr>
            <p:ph type="title"/>
          </p:nvPr>
        </p:nvSpPr>
        <p:spPr/>
        <p:txBody>
          <a:bodyPr>
            <a:noAutofit/>
          </a:bodyPr>
          <a:lstStyle/>
          <a:p>
            <a:r>
              <a:rPr lang="nl-NL" sz="3600" dirty="0"/>
              <a:t>Voorbeelden Fake News: Starbucks</a:t>
            </a:r>
          </a:p>
        </p:txBody>
      </p:sp>
      <p:pic>
        <p:nvPicPr>
          <p:cNvPr id="9" name="Afbeelding 8">
            <a:extLst>
              <a:ext uri="{FF2B5EF4-FFF2-40B4-BE49-F238E27FC236}">
                <a16:creationId xmlns:a16="http://schemas.microsoft.com/office/drawing/2014/main" id="{5A1B27D2-F155-5F49-83A9-785E555E4118}"/>
              </a:ext>
            </a:extLst>
          </p:cNvPr>
          <p:cNvPicPr>
            <a:picLocks noChangeAspect="1"/>
          </p:cNvPicPr>
          <p:nvPr/>
        </p:nvPicPr>
        <p:blipFill>
          <a:blip r:embed="rId3"/>
          <a:stretch>
            <a:fillRect/>
          </a:stretch>
        </p:blipFill>
        <p:spPr>
          <a:xfrm>
            <a:off x="565874" y="2843213"/>
            <a:ext cx="5530125" cy="2889730"/>
          </a:xfrm>
          <a:prstGeom prst="rect">
            <a:avLst/>
          </a:prstGeom>
        </p:spPr>
      </p:pic>
      <p:pic>
        <p:nvPicPr>
          <p:cNvPr id="10" name="Afbeelding 9">
            <a:extLst>
              <a:ext uri="{FF2B5EF4-FFF2-40B4-BE49-F238E27FC236}">
                <a16:creationId xmlns:a16="http://schemas.microsoft.com/office/drawing/2014/main" id="{963EDBFB-E005-C840-BD69-DB8E664BF736}"/>
              </a:ext>
            </a:extLst>
          </p:cNvPr>
          <p:cNvPicPr>
            <a:picLocks noChangeAspect="1"/>
          </p:cNvPicPr>
          <p:nvPr/>
        </p:nvPicPr>
        <p:blipFill>
          <a:blip r:embed="rId4"/>
          <a:stretch>
            <a:fillRect/>
          </a:stretch>
        </p:blipFill>
        <p:spPr>
          <a:xfrm>
            <a:off x="6298096" y="2506407"/>
            <a:ext cx="5074754" cy="3589642"/>
          </a:xfrm>
          <a:prstGeom prst="rect">
            <a:avLst/>
          </a:prstGeom>
        </p:spPr>
      </p:pic>
    </p:spTree>
    <p:extLst>
      <p:ext uri="{BB962C8B-B14F-4D97-AF65-F5344CB8AC3E}">
        <p14:creationId xmlns:p14="http://schemas.microsoft.com/office/powerpoint/2010/main" val="3983656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A0A0F97-D0B7-8B4D-AEC7-87A8DD95272F}"/>
              </a:ext>
            </a:extLst>
          </p:cNvPr>
          <p:cNvPicPr>
            <a:picLocks noChangeAspect="1"/>
          </p:cNvPicPr>
          <p:nvPr/>
        </p:nvPicPr>
        <p:blipFill>
          <a:blip r:embed="rId3"/>
          <a:stretch>
            <a:fillRect/>
          </a:stretch>
        </p:blipFill>
        <p:spPr>
          <a:xfrm>
            <a:off x="3206211" y="585442"/>
            <a:ext cx="5779578" cy="5721666"/>
          </a:xfrm>
          <a:prstGeom prst="rect">
            <a:avLst/>
          </a:prstGeom>
        </p:spPr>
      </p:pic>
    </p:spTree>
    <p:extLst>
      <p:ext uri="{BB962C8B-B14F-4D97-AF65-F5344CB8AC3E}">
        <p14:creationId xmlns:p14="http://schemas.microsoft.com/office/powerpoint/2010/main" val="137466808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sch">
  <a:themeElements>
    <a:clrScheme name="Organisch">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sch">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sch">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{2B037B92-AD30-3C49-93AF-BBD7A3814999}tf10001064</Template>
  <TotalTime>941</TotalTime>
  <Words>770</Words>
  <Application>Microsoft Office PowerPoint</Application>
  <PresentationFormat>Breedbeeld</PresentationFormat>
  <Paragraphs>103</Paragraphs>
  <Slides>23</Slides>
  <Notes>17</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23</vt:i4>
      </vt:variant>
    </vt:vector>
  </HeadingPairs>
  <TitlesOfParts>
    <vt:vector size="28" baseType="lpstr">
      <vt:lpstr>Arial</vt:lpstr>
      <vt:lpstr>ArnhemProBlond</vt:lpstr>
      <vt:lpstr>Calibri</vt:lpstr>
      <vt:lpstr>Garamond</vt:lpstr>
      <vt:lpstr>Organisch</vt:lpstr>
      <vt:lpstr>Fake news en bedrijven</vt:lpstr>
      <vt:lpstr>Aaron Mirck (CEO/conciërge @ Bureau Mirck)</vt:lpstr>
      <vt:lpstr>Fake news = een moderne plaag</vt:lpstr>
      <vt:lpstr>Effecten Fake News</vt:lpstr>
      <vt:lpstr>Nieuw Fake News: deep-fakes</vt:lpstr>
      <vt:lpstr>Voorbeeld Fake News: Pepsi</vt:lpstr>
      <vt:lpstr>Voorbeeld Fake News: Pepsi</vt:lpstr>
      <vt:lpstr>Voorbeelden Fake News: Starbucks</vt:lpstr>
      <vt:lpstr>PowerPoint-presentatie</vt:lpstr>
      <vt:lpstr>Maar. Hoe dan wel?</vt:lpstr>
      <vt:lpstr>7 stappen, 3 voorwaarden, 1 truc</vt:lpstr>
      <vt:lpstr>Stap 1: Monitor social media</vt:lpstr>
      <vt:lpstr>Stap 2: Reageer snel (en blijf koel)</vt:lpstr>
      <vt:lpstr>Stap 3: Interacteer met trollen</vt:lpstr>
      <vt:lpstr>4: Informeer klanten</vt:lpstr>
      <vt:lpstr>5: Gebruik kanalen medewerkers</vt:lpstr>
      <vt:lpstr>6: Geef zelf content uit </vt:lpstr>
      <vt:lpstr>Stap 7. Procedeer (niet)</vt:lpstr>
      <vt:lpstr>Voorwaarde 1: Fake news happens, maar wees voorbereid</vt:lpstr>
      <vt:lpstr>Voorwaarde 2: Realiseer transparante cultuur</vt:lpstr>
      <vt:lpstr>Voorwaarde 3: Werk aan je merk</vt:lpstr>
      <vt:lpstr>1 truc: hack algoritmes</vt:lpstr>
      <vt:lpstr>Conclusie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Fake news en bedrijven</dc:title>
  <dc:creator>Aaron Mirck</dc:creator>
  <cp:lastModifiedBy>Igluu gast</cp:lastModifiedBy>
  <cp:revision>29</cp:revision>
  <dcterms:created xsi:type="dcterms:W3CDTF">2019-08-22T14:06:16Z</dcterms:created>
  <dcterms:modified xsi:type="dcterms:W3CDTF">2019-08-28T16:37:54Z</dcterms:modified>
</cp:coreProperties>
</file>