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sldIdLst>
    <p:sldId id="1226" r:id="rId5"/>
    <p:sldId id="1294" r:id="rId6"/>
    <p:sldId id="1296" r:id="rId7"/>
    <p:sldId id="1297" r:id="rId8"/>
    <p:sldId id="1299" r:id="rId9"/>
    <p:sldId id="1140" r:id="rId10"/>
    <p:sldId id="1139" r:id="rId11"/>
    <p:sldId id="1298" r:id="rId12"/>
    <p:sldId id="1338" r:id="rId13"/>
    <p:sldId id="1333" r:id="rId14"/>
    <p:sldId id="1336" r:id="rId15"/>
    <p:sldId id="1339" r:id="rId16"/>
    <p:sldId id="1340" r:id="rId17"/>
    <p:sldId id="1346" r:id="rId18"/>
    <p:sldId id="1343" r:id="rId19"/>
    <p:sldId id="1344" r:id="rId20"/>
    <p:sldId id="1345" r:id="rId21"/>
    <p:sldId id="1347" r:id="rId22"/>
    <p:sldId id="1348" r:id="rId23"/>
    <p:sldId id="1349" r:id="rId24"/>
    <p:sldId id="1350" r:id="rId25"/>
    <p:sldId id="1351" r:id="rId26"/>
    <p:sldId id="1352" r:id="rId27"/>
    <p:sldId id="1359" r:id="rId28"/>
    <p:sldId id="1353" r:id="rId29"/>
    <p:sldId id="1354" r:id="rId30"/>
    <p:sldId id="1358" r:id="rId31"/>
    <p:sldId id="1361" r:id="rId32"/>
    <p:sldId id="1205" r:id="rId33"/>
    <p:sldId id="1301" r:id="rId34"/>
    <p:sldId id="1360" r:id="rId35"/>
    <p:sldId id="1325" r:id="rId36"/>
    <p:sldId id="1324" r:id="rId37"/>
    <p:sldId id="1326" r:id="rId38"/>
    <p:sldId id="1327" r:id="rId39"/>
    <p:sldId id="1258" r:id="rId40"/>
  </p:sldIdLst>
  <p:sldSz cx="12188825" cy="6858000"/>
  <p:notesSz cx="6888163" cy="100187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88">
          <p15:clr>
            <a:srgbClr val="A4A3A4"/>
          </p15:clr>
        </p15:guide>
        <p15:guide id="2" pos="4811">
          <p15:clr>
            <a:srgbClr val="A4A3A4"/>
          </p15:clr>
        </p15:guide>
        <p15:guide id="3" orient="horz" pos="686">
          <p15:clr>
            <a:srgbClr val="A4A3A4"/>
          </p15:clr>
        </p15:guide>
        <p15:guide id="4" pos="456">
          <p15:clr>
            <a:srgbClr val="A4A3A4"/>
          </p15:clr>
        </p15:guide>
        <p15:guide id="5" orient="horz" pos="1218">
          <p15:clr>
            <a:srgbClr val="A4A3A4"/>
          </p15:clr>
        </p15:guide>
        <p15:guide id="6" orient="horz" pos="692">
          <p15:clr>
            <a:srgbClr val="A4A3A4"/>
          </p15:clr>
        </p15:guide>
        <p15:guide id="7" pos="462">
          <p15:clr>
            <a:srgbClr val="A4A3A4"/>
          </p15:clr>
        </p15:guide>
        <p15:guide id="8" pos="46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AA0"/>
    <a:srgbClr val="96C3D8"/>
    <a:srgbClr val="414042"/>
    <a:srgbClr val="EBE662"/>
    <a:srgbClr val="F1F1F2"/>
    <a:srgbClr val="E0E4E5"/>
    <a:srgbClr val="F2F4F6"/>
    <a:srgbClr val="0084A9"/>
    <a:srgbClr val="F4B1B3"/>
    <a:srgbClr val="7BA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 autoAdjust="0"/>
    <p:restoredTop sz="95256" autoAdjust="0"/>
  </p:normalViewPr>
  <p:slideViewPr>
    <p:cSldViewPr snapToGrid="0" snapToObjects="1">
      <p:cViewPr varScale="1">
        <p:scale>
          <a:sx n="83" d="100"/>
          <a:sy n="83" d="100"/>
        </p:scale>
        <p:origin x="586" y="48"/>
      </p:cViewPr>
      <p:guideLst>
        <p:guide orient="horz" pos="1788"/>
        <p:guide pos="4811"/>
        <p:guide orient="horz" pos="686"/>
        <p:guide pos="456"/>
        <p:guide orient="horz" pos="1218"/>
        <p:guide orient="horz" pos="692"/>
        <p:guide pos="462"/>
        <p:guide pos="4673"/>
      </p:guideLst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Business\_data_InShoring-Pros\ceo%20-%20business%20plan%20-%20financial\Financial%20Plan%20ISP%2020150414\Financial-Planning-2013-ISP-20120903-budget-2013-scenario-projected-1SC-new-rates-YR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Cost distribution Yearly (CAPEX)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D4E-45D7-8234-4C26028C16A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D4E-45D7-8234-4C26028C16A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D4E-45D7-8234-4C26028C16A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D4E-45D7-8234-4C26028C16A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D4E-45D7-8234-4C26028C16A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D4E-45D7-8234-4C26028C16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'Cost&amp;GM Graphs'!$T$25:$T$30</c:f>
              <c:strCache>
                <c:ptCount val="6"/>
                <c:pt idx="0">
                  <c:v>Staff salaries SC+RC</c:v>
                </c:pt>
                <c:pt idx="1">
                  <c:v>Staff salaries G&amp;A</c:v>
                </c:pt>
                <c:pt idx="2">
                  <c:v>Expenses for SC/RC/R&amp;D</c:v>
                </c:pt>
                <c:pt idx="3">
                  <c:v>Housing</c:v>
                </c:pt>
                <c:pt idx="4">
                  <c:v>G&amp;A other</c:v>
                </c:pt>
                <c:pt idx="5">
                  <c:v>Tax, Depr</c:v>
                </c:pt>
              </c:strCache>
            </c:strRef>
          </c:cat>
          <c:val>
            <c:numRef>
              <c:f>'Cost&amp;GM Graphs'!$U$25:$U$30</c:f>
              <c:numCache>
                <c:formatCode>#.##0</c:formatCode>
                <c:ptCount val="6"/>
                <c:pt idx="0">
                  <c:v>52840</c:v>
                </c:pt>
                <c:pt idx="1">
                  <c:v>0</c:v>
                </c:pt>
                <c:pt idx="2">
                  <c:v>62124.999999999993</c:v>
                </c:pt>
                <c:pt idx="3">
                  <c:v>1440</c:v>
                </c:pt>
                <c:pt idx="4">
                  <c:v>53632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4E-45D7-8234-4C26028C16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6"/>
          </a:xfrm>
          <a:prstGeom prst="rect">
            <a:avLst/>
          </a:prstGeom>
        </p:spPr>
        <p:txBody>
          <a:bodyPr vert="horz" wrap="square" lIns="96594" tIns="48297" rIns="96594" bIns="48297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wrap="square" lIns="96594" tIns="48297" rIns="96594" bIns="48297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Calibri" charset="0"/>
              </a:defRPr>
            </a:lvl1pPr>
          </a:lstStyle>
          <a:p>
            <a:pPr>
              <a:defRPr/>
            </a:pPr>
            <a:fld id="{FD5661F7-F358-CB4A-9FD5-07E7E7BEBADA}" type="datetimeFigureOut">
              <a:rPr lang="nl-NL"/>
              <a:pPr>
                <a:defRPr/>
              </a:pPr>
              <a:t>25-6-2019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71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4" tIns="48297" rIns="96594" bIns="48297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wrap="square" lIns="96594" tIns="48297" rIns="96594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1" cy="502674"/>
          </a:xfrm>
          <a:prstGeom prst="rect">
            <a:avLst/>
          </a:prstGeom>
        </p:spPr>
        <p:txBody>
          <a:bodyPr vert="horz" wrap="square" lIns="96594" tIns="48297" rIns="96594" bIns="48297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wrap="square" lIns="96594" tIns="48297" rIns="96594" bIns="48297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Calibri" charset="0"/>
              </a:defRPr>
            </a:lvl1pPr>
          </a:lstStyle>
          <a:p>
            <a:pPr>
              <a:defRPr/>
            </a:pPr>
            <a:fld id="{D428F1EF-F363-8A4D-8267-A8DA8C45BFE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325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927" indent="-301895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7580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11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643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76137E-5503-184B-8B58-AB7C03805C23}" type="slidenum">
              <a:rPr lang="nl-NL" sz="1300" b="0">
                <a:latin typeface="Calibri" charset="0"/>
              </a:rPr>
              <a:pPr eaLnBrk="1" hangingPunct="1"/>
              <a:t>1</a:t>
            </a:fld>
            <a:endParaRPr lang="nl-NL" sz="13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3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927" indent="-301895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7580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11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643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6A25FD-E4D6-9046-9540-4D8A0378018B}" type="slidenum">
              <a:rPr lang="nl-NL" sz="1300" b="0">
                <a:latin typeface="Calibri" charset="0"/>
              </a:rPr>
              <a:pPr eaLnBrk="1" hangingPunct="1"/>
              <a:t>6</a:t>
            </a:fld>
            <a:endParaRPr lang="nl-NL" sz="13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927" indent="-301895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7580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11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643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6A25FD-E4D6-9046-9540-4D8A0378018B}" type="slidenum">
              <a:rPr lang="nl-NL" sz="1300" b="0">
                <a:latin typeface="Calibri" charset="0"/>
              </a:rPr>
              <a:pPr eaLnBrk="1" hangingPunct="1"/>
              <a:t>7</a:t>
            </a:fld>
            <a:endParaRPr lang="nl-NL" sz="13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927" indent="-301895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7580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11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643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6A25FD-E4D6-9046-9540-4D8A0378018B}" type="slidenum">
              <a:rPr lang="nl-NL" sz="1300" b="0">
                <a:latin typeface="Calibri" charset="0"/>
              </a:rPr>
              <a:pPr eaLnBrk="1" hangingPunct="1"/>
              <a:t>9</a:t>
            </a:fld>
            <a:endParaRPr lang="nl-NL" sz="13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1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4055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Metropolis Thin 28pt | subtitle Metropolis 20pt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04055" y="2576146"/>
            <a:ext cx="10515600" cy="3539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84A9"/>
                </a:solidFill>
              </a:defRPr>
            </a:lvl1pPr>
            <a:lvl2pPr marL="290513" indent="-290513">
              <a:defRPr sz="1600">
                <a:solidFill>
                  <a:srgbClr val="41404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add Sub-Subject Title (and  indent the detailed description below)</a:t>
            </a:r>
          </a:p>
          <a:p>
            <a:pPr lvl="1"/>
            <a:r>
              <a:rPr lang="en-US" noProof="0" dirty="0"/>
              <a:t>Click to add detailed text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549487" y="6362221"/>
            <a:ext cx="484362" cy="36512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Metropolis" panose="00000500000000000000" pitchFamily="50" charset="0"/>
              </a:defRPr>
            </a:lvl1pPr>
          </a:lstStyle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0D21624-B860-4A96-B80C-5EDB1BE441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055" y="1805354"/>
            <a:ext cx="10515600" cy="471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14042"/>
                </a:solidFill>
              </a:defRPr>
            </a:lvl1pPr>
            <a:lvl2pPr>
              <a:defRPr sz="1600">
                <a:solidFill>
                  <a:srgbClr val="7BA9BE"/>
                </a:solidFill>
              </a:defRPr>
            </a:lvl2pPr>
            <a:lvl3pPr marL="91440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add Summary line </a:t>
            </a:r>
          </a:p>
        </p:txBody>
      </p:sp>
    </p:spTree>
    <p:extLst>
      <p:ext uri="{BB962C8B-B14F-4D97-AF65-F5344CB8AC3E}">
        <p14:creationId xmlns:p14="http://schemas.microsoft.com/office/powerpoint/2010/main" val="30273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EN company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EDCE6E-A221-4AB5-B7BC-34548A0683C3}"/>
              </a:ext>
            </a:extLst>
          </p:cNvPr>
          <p:cNvSpPr/>
          <p:nvPr userDrawn="1"/>
        </p:nvSpPr>
        <p:spPr>
          <a:xfrm>
            <a:off x="-1" y="3995989"/>
            <a:ext cx="12188826" cy="235857"/>
          </a:xfrm>
          <a:prstGeom prst="rect">
            <a:avLst/>
          </a:prstGeom>
          <a:solidFill>
            <a:srgbClr val="0084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7091CC-B120-40DD-BE9D-CAC798EBC96C}"/>
              </a:ext>
            </a:extLst>
          </p:cNvPr>
          <p:cNvSpPr/>
          <p:nvPr userDrawn="1"/>
        </p:nvSpPr>
        <p:spPr>
          <a:xfrm>
            <a:off x="4989377" y="6450424"/>
            <a:ext cx="3282217" cy="235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D0B301-640D-4672-A3D9-3E7FDE3073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4" cy="39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- DE company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Resourcing pros_slogan.jpg">
            <a:extLst>
              <a:ext uri="{FF2B5EF4-FFF2-40B4-BE49-F238E27FC236}">
                <a16:creationId xmlns:a16="http://schemas.microsoft.com/office/drawing/2014/main" id="{DEBB3D98-B098-40F2-A022-F69A6C661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1" y="4668201"/>
            <a:ext cx="4573985" cy="10977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EDCE6E-A221-4AB5-B7BC-34548A0683C3}"/>
              </a:ext>
            </a:extLst>
          </p:cNvPr>
          <p:cNvSpPr/>
          <p:nvPr userDrawn="1"/>
        </p:nvSpPr>
        <p:spPr>
          <a:xfrm>
            <a:off x="-1" y="3995989"/>
            <a:ext cx="12188826" cy="235857"/>
          </a:xfrm>
          <a:prstGeom prst="rect">
            <a:avLst/>
          </a:prstGeom>
          <a:solidFill>
            <a:srgbClr val="0084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F81DD-369E-41E1-8C1B-39EB4CDD97B1}"/>
              </a:ext>
            </a:extLst>
          </p:cNvPr>
          <p:cNvSpPr txBox="1"/>
          <p:nvPr userDrawn="1"/>
        </p:nvSpPr>
        <p:spPr>
          <a:xfrm>
            <a:off x="6212264" y="4431684"/>
            <a:ext cx="5809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noProof="0" dirty="0">
                <a:solidFill>
                  <a:srgbClr val="0084A9"/>
                </a:solidFill>
                <a:latin typeface="Metropolis"/>
                <a:cs typeface="Metropolis"/>
              </a:rPr>
              <a:t>Hauptsitz: 	         		Niederlassungen:</a:t>
            </a:r>
          </a:p>
          <a:p>
            <a:endParaRPr lang="de-DE" sz="1400" b="0" noProof="0" dirty="0">
              <a:solidFill>
                <a:srgbClr val="0084A9"/>
              </a:solidFill>
              <a:latin typeface="Metropolis"/>
              <a:cs typeface="Metropolis"/>
            </a:endParaRPr>
          </a:p>
          <a:p>
            <a:r>
              <a:rPr lang="de-DE" sz="1400" b="0" noProof="0" dirty="0" err="1">
                <a:solidFill>
                  <a:srgbClr val="0084A9"/>
                </a:solidFill>
                <a:latin typeface="Metropolis"/>
                <a:cs typeface="Metropolis"/>
              </a:rPr>
              <a:t>Oranienstraße</a:t>
            </a:r>
            <a:r>
              <a:rPr lang="de-DE" sz="1400" b="0" noProof="0" dirty="0">
                <a:solidFill>
                  <a:srgbClr val="0084A9"/>
                </a:solidFill>
                <a:latin typeface="Metropolis"/>
                <a:cs typeface="Metropolis"/>
              </a:rPr>
              <a:t> 9		Hannover - Deutschland</a:t>
            </a:r>
          </a:p>
          <a:p>
            <a:r>
              <a:rPr lang="de-DE" sz="1400" b="0" noProof="0" dirty="0">
                <a:solidFill>
                  <a:srgbClr val="0084A9"/>
                </a:solidFill>
                <a:latin typeface="Metropolis"/>
                <a:cs typeface="Metropolis"/>
              </a:rPr>
              <a:t>52066 Aachen		Amsterdam – Die Niederlande</a:t>
            </a:r>
          </a:p>
          <a:p>
            <a:r>
              <a:rPr lang="de-DE" sz="1400" b="0" noProof="0" dirty="0">
                <a:solidFill>
                  <a:srgbClr val="0084A9"/>
                </a:solidFill>
                <a:latin typeface="Metropolis"/>
                <a:cs typeface="Metropolis"/>
              </a:rPr>
              <a:t>Deutschland		Bocholt - Deutschland</a:t>
            </a:r>
          </a:p>
          <a:p>
            <a:r>
              <a:rPr lang="de-DE" sz="1400" b="0" noProof="0" dirty="0">
                <a:solidFill>
                  <a:srgbClr val="0084A9"/>
                </a:solidFill>
                <a:latin typeface="Metropolis"/>
                <a:cs typeface="Metropolis"/>
              </a:rPr>
              <a:t>			</a:t>
            </a:r>
          </a:p>
          <a:p>
            <a:r>
              <a:rPr lang="de-DE" sz="1400" b="0" noProof="0" dirty="0">
                <a:solidFill>
                  <a:srgbClr val="0084A9"/>
                </a:solidFill>
                <a:latin typeface="Metropolis"/>
                <a:cs typeface="Metropolis"/>
              </a:rPr>
              <a:t>Telefon  : +49 177 811 11 33</a:t>
            </a:r>
          </a:p>
          <a:p>
            <a:r>
              <a:rPr lang="de-DE" sz="1400" b="0" noProof="0" dirty="0">
                <a:solidFill>
                  <a:srgbClr val="0084A9"/>
                </a:solidFill>
                <a:latin typeface="Metropolis"/>
                <a:cs typeface="Metropolis"/>
              </a:rPr>
              <a:t>Email      : service@resourcing-pros.com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625B4-844B-459D-AB50-1D0DE7A4C9FD}"/>
              </a:ext>
            </a:extLst>
          </p:cNvPr>
          <p:cNvSpPr/>
          <p:nvPr userDrawn="1"/>
        </p:nvSpPr>
        <p:spPr>
          <a:xfrm>
            <a:off x="8906608" y="6180992"/>
            <a:ext cx="3282217" cy="64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3F6B4-35BF-4646-8C8B-E5BE1122FF80}"/>
              </a:ext>
            </a:extLst>
          </p:cNvPr>
          <p:cNvSpPr txBox="1"/>
          <p:nvPr userDrawn="1"/>
        </p:nvSpPr>
        <p:spPr>
          <a:xfrm>
            <a:off x="591139" y="6610998"/>
            <a:ext cx="11146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noProof="0" dirty="0">
                <a:solidFill>
                  <a:srgbClr val="0084A9"/>
                </a:solidFill>
                <a:latin typeface="Metropolis"/>
                <a:cs typeface="Metropolis"/>
              </a:rPr>
              <a:t>“Resourcing Pros” and “Innovation Kite” are registered trade names of </a:t>
            </a:r>
            <a:r>
              <a:rPr lang="en-US" sz="800" b="0" i="1" noProof="0" dirty="0" err="1">
                <a:solidFill>
                  <a:srgbClr val="0084A9"/>
                </a:solidFill>
                <a:latin typeface="Metropolis"/>
                <a:cs typeface="Metropolis"/>
              </a:rPr>
              <a:t>InShoring</a:t>
            </a:r>
            <a:r>
              <a:rPr lang="en-US" sz="800" b="0" i="1" noProof="0" dirty="0">
                <a:solidFill>
                  <a:srgbClr val="0084A9"/>
                </a:solidFill>
                <a:latin typeface="Metropolis"/>
                <a:cs typeface="Metropolis"/>
              </a:rPr>
              <a:t> Pros Holding </a:t>
            </a:r>
            <a:r>
              <a:rPr lang="en-US" sz="800" b="0" i="1" noProof="0" dirty="0" err="1">
                <a:solidFill>
                  <a:srgbClr val="0084A9"/>
                </a:solidFill>
                <a:latin typeface="Metropolis"/>
                <a:cs typeface="Metropolis"/>
              </a:rPr>
              <a:t>B.V.and</a:t>
            </a:r>
            <a:r>
              <a:rPr lang="en-US" sz="800" b="0" i="1" noProof="0" dirty="0">
                <a:solidFill>
                  <a:srgbClr val="0084A9"/>
                </a:solidFill>
                <a:latin typeface="Metropolis"/>
                <a:cs typeface="Metropolis"/>
              </a:rPr>
              <a:t> its affiliates. Confidential : Nothing presented may be reused without prior written approval. All rights reserved ©.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7091CC-B120-40DD-BE9D-CAC798EBC96C}"/>
              </a:ext>
            </a:extLst>
          </p:cNvPr>
          <p:cNvSpPr/>
          <p:nvPr userDrawn="1"/>
        </p:nvSpPr>
        <p:spPr>
          <a:xfrm>
            <a:off x="4989377" y="6332495"/>
            <a:ext cx="3282217" cy="235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6B308A-5A25-4623-9BB7-FCB18678A1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0"/>
            <a:ext cx="12188826" cy="39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1600">
                <a:solidFill>
                  <a:srgbClr val="7BA9BE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3DE6-44E2-D14E-BEA5-8FE11F0B97D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5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subjec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4055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Metropolis </a:t>
            </a:r>
            <a:r>
              <a:rPr lang="nl-NL" dirty="0" err="1"/>
              <a:t>Thin</a:t>
            </a:r>
            <a:r>
              <a:rPr lang="nl-NL" dirty="0"/>
              <a:t> 28pt | </a:t>
            </a:r>
            <a:r>
              <a:rPr lang="nl-NL" dirty="0" err="1"/>
              <a:t>subtitle</a:t>
            </a:r>
            <a:r>
              <a:rPr lang="nl-NL" dirty="0"/>
              <a:t> Metropolis 20pt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4055" y="1825625"/>
            <a:ext cx="10515600" cy="4290503"/>
          </a:xfrm>
          <a:prstGeom prst="rect">
            <a:avLst/>
          </a:prstGeom>
        </p:spPr>
        <p:txBody>
          <a:bodyPr/>
          <a:lstStyle>
            <a:lvl2pPr>
              <a:defRPr sz="1600">
                <a:solidFill>
                  <a:srgbClr val="7BA9BE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549487" y="6362221"/>
            <a:ext cx="484362" cy="36512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Metropolis" panose="00000500000000000000" pitchFamily="50" charset="0"/>
              </a:defRPr>
            </a:lvl1pPr>
          </a:lstStyle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33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4055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Metropolis </a:t>
            </a:r>
            <a:r>
              <a:rPr lang="nl-NL" dirty="0" err="1"/>
              <a:t>Thin</a:t>
            </a:r>
            <a:r>
              <a:rPr lang="nl-NL" dirty="0"/>
              <a:t> 28pt | </a:t>
            </a:r>
            <a:r>
              <a:rPr lang="nl-NL" dirty="0" err="1"/>
              <a:t>subtitle</a:t>
            </a:r>
            <a:r>
              <a:rPr lang="nl-NL" dirty="0"/>
              <a:t> Metropolis 20pt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04055" y="1825625"/>
            <a:ext cx="10845432" cy="4290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1600">
                <a:solidFill>
                  <a:srgbClr val="7BA9BE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picture or copy paste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align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frame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549487" y="6362221"/>
            <a:ext cx="484362" cy="36512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Metropolis" panose="00000500000000000000" pitchFamily="50" charset="0"/>
              </a:defRPr>
            </a:lvl1pPr>
          </a:lstStyle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37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4055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Metropolis </a:t>
            </a:r>
            <a:r>
              <a:rPr lang="nl-NL" dirty="0" err="1"/>
              <a:t>Thin</a:t>
            </a:r>
            <a:r>
              <a:rPr lang="nl-NL" dirty="0"/>
              <a:t> 28pt | </a:t>
            </a:r>
            <a:r>
              <a:rPr lang="nl-NL" dirty="0" err="1"/>
              <a:t>subtitle</a:t>
            </a:r>
            <a:r>
              <a:rPr lang="nl-NL" dirty="0"/>
              <a:t> Metropolis 20pt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549487" y="6362221"/>
            <a:ext cx="484362" cy="36512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Metropolis" panose="00000500000000000000" pitchFamily="50" charset="0"/>
              </a:defRPr>
            </a:lvl1pPr>
          </a:lstStyle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86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4055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USE: CONTENTS, INHOUD or INHALTSVERZEICHNIS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4054" y="1825625"/>
            <a:ext cx="8668546" cy="4290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1600">
                <a:solidFill>
                  <a:srgbClr val="7BA9BE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549487" y="6362221"/>
            <a:ext cx="484362" cy="36512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Metropolis" panose="00000500000000000000" pitchFamily="50" charset="0"/>
              </a:defRPr>
            </a:lvl1pPr>
          </a:lstStyle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150F82B-7140-47A1-92B0-AC77FDB5693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460523" y="1825625"/>
            <a:ext cx="1759132" cy="4290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1600">
                <a:solidFill>
                  <a:srgbClr val="7BA9BE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/>
              <a:t>Slide </a:t>
            </a:r>
            <a:r>
              <a:rPr lang="nl-NL" dirty="0" err="1"/>
              <a:t>number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1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549487" y="6362221"/>
            <a:ext cx="484362" cy="36512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Metropolis" panose="00000500000000000000" pitchFamily="50" charset="0"/>
              </a:defRPr>
            </a:lvl1pPr>
          </a:lstStyle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0D21624-B860-4A96-B80C-5EDB1BE441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055" y="1441936"/>
            <a:ext cx="10515600" cy="1485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14042"/>
                </a:solidFill>
              </a:defRPr>
            </a:lvl1pPr>
            <a:lvl2pPr>
              <a:defRPr sz="1600">
                <a:solidFill>
                  <a:srgbClr val="7BA9BE"/>
                </a:solidFill>
              </a:defRPr>
            </a:lvl2pPr>
            <a:lvl3pPr marL="91440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Add </a:t>
            </a:r>
            <a:r>
              <a:rPr lang="en-US" noProof="0" dirty="0" err="1"/>
              <a:t>portret</a:t>
            </a:r>
            <a:r>
              <a:rPr lang="en-US" noProof="0" dirty="0"/>
              <a:t> photos of team members for this assignment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109B979-7D7A-43F9-A824-2C9D03DE0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055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The team for |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D1B599D-BBC3-4345-8463-7EB83EC5236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4055" y="3846136"/>
            <a:ext cx="10845432" cy="2271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414042"/>
                </a:solidFill>
              </a:defRPr>
            </a:lvl1pPr>
            <a:lvl2pPr>
              <a:defRPr sz="1600">
                <a:solidFill>
                  <a:srgbClr val="7BA9BE"/>
                </a:solidFill>
              </a:defRPr>
            </a:lvl2pPr>
            <a:lvl3pPr marL="91440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Add biographies of team members for this assignment</a:t>
            </a:r>
          </a:p>
        </p:txBody>
      </p:sp>
    </p:spTree>
    <p:extLst>
      <p:ext uri="{BB962C8B-B14F-4D97-AF65-F5344CB8AC3E}">
        <p14:creationId xmlns:p14="http://schemas.microsoft.com/office/powerpoint/2010/main" val="36129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B5D0-E6B6-4835-848B-DC5F704FD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339" y="362311"/>
            <a:ext cx="10533253" cy="1097212"/>
          </a:xfrm>
        </p:spPr>
        <p:txBody>
          <a:bodyPr/>
          <a:lstStyle>
            <a:lvl1pPr>
              <a:defRPr sz="2800" baseline="0">
                <a:latin typeface="Metropolis Thin" panose="00000500000000000000" pitchFamily="50" charset="0"/>
              </a:defRPr>
            </a:lvl1pPr>
          </a:lstStyle>
          <a:p>
            <a:r>
              <a:rPr lang="en-US" dirty="0"/>
              <a:t>Click to edit Section Title | sub title change to size 20 </a:t>
            </a:r>
          </a:p>
        </p:txBody>
      </p:sp>
      <p:pic>
        <p:nvPicPr>
          <p:cNvPr id="5" name="Picture 4" descr="LOGO Resourcing pros_slogan.jpg">
            <a:extLst>
              <a:ext uri="{FF2B5EF4-FFF2-40B4-BE49-F238E27FC236}">
                <a16:creationId xmlns:a16="http://schemas.microsoft.com/office/drawing/2014/main" id="{DEBB3D98-B098-40F2-A022-F69A6C661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13" y="5617770"/>
            <a:ext cx="4573985" cy="10977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A63FA-CD85-4AB3-B462-56BADED0F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DCE6E-A221-4AB5-B7BC-34548A0683C3}"/>
              </a:ext>
            </a:extLst>
          </p:cNvPr>
          <p:cNvSpPr/>
          <p:nvPr userDrawn="1"/>
        </p:nvSpPr>
        <p:spPr>
          <a:xfrm>
            <a:off x="0" y="5348528"/>
            <a:ext cx="12188826" cy="235857"/>
          </a:xfrm>
          <a:prstGeom prst="rect">
            <a:avLst/>
          </a:prstGeom>
          <a:solidFill>
            <a:srgbClr val="0084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3776AD-9158-41BA-A93B-7312A43CA4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07609"/>
            <a:ext cx="12188825" cy="38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B5D0-E6B6-4835-848B-DC5F704FD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339" y="362311"/>
            <a:ext cx="10533253" cy="1097212"/>
          </a:xfrm>
        </p:spPr>
        <p:txBody>
          <a:bodyPr/>
          <a:lstStyle>
            <a:lvl1pPr>
              <a:defRPr sz="2800" baseline="0">
                <a:latin typeface="Metropolis Thin" panose="00000500000000000000" pitchFamily="50" charset="0"/>
              </a:defRPr>
            </a:lvl1pPr>
          </a:lstStyle>
          <a:p>
            <a:r>
              <a:rPr lang="en-US" dirty="0"/>
              <a:t>Click to edit Customer name | click to edit Presentation Title</a:t>
            </a:r>
          </a:p>
        </p:txBody>
      </p:sp>
      <p:pic>
        <p:nvPicPr>
          <p:cNvPr id="5" name="Picture 4" descr="LOGO Resourcing pros_slogan.jpg">
            <a:extLst>
              <a:ext uri="{FF2B5EF4-FFF2-40B4-BE49-F238E27FC236}">
                <a16:creationId xmlns:a16="http://schemas.microsoft.com/office/drawing/2014/main" id="{DEBB3D98-B098-40F2-A022-F69A6C661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13" y="5617770"/>
            <a:ext cx="4573985" cy="10977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A63FA-CD85-4AB3-B462-56BADED0F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DCE6E-A221-4AB5-B7BC-34548A0683C3}"/>
              </a:ext>
            </a:extLst>
          </p:cNvPr>
          <p:cNvSpPr/>
          <p:nvPr userDrawn="1"/>
        </p:nvSpPr>
        <p:spPr>
          <a:xfrm>
            <a:off x="0" y="5348528"/>
            <a:ext cx="12188826" cy="235857"/>
          </a:xfrm>
          <a:prstGeom prst="rect">
            <a:avLst/>
          </a:prstGeom>
          <a:solidFill>
            <a:srgbClr val="0084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87C09-C4AB-45F1-B870-B91383879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07609"/>
            <a:ext cx="12188825" cy="38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NL company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Resourcing pros_slogan.jpg">
            <a:extLst>
              <a:ext uri="{FF2B5EF4-FFF2-40B4-BE49-F238E27FC236}">
                <a16:creationId xmlns:a16="http://schemas.microsoft.com/office/drawing/2014/main" id="{DEBB3D98-B098-40F2-A022-F69A6C661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1" y="4756121"/>
            <a:ext cx="4573985" cy="10977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EDCE6E-A221-4AB5-B7BC-34548A0683C3}"/>
              </a:ext>
            </a:extLst>
          </p:cNvPr>
          <p:cNvSpPr/>
          <p:nvPr userDrawn="1"/>
        </p:nvSpPr>
        <p:spPr>
          <a:xfrm>
            <a:off x="-1" y="3995989"/>
            <a:ext cx="12188826" cy="235857"/>
          </a:xfrm>
          <a:prstGeom prst="rect">
            <a:avLst/>
          </a:prstGeom>
          <a:solidFill>
            <a:srgbClr val="0084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F81DD-369E-41E1-8C1B-39EB4CDD97B1}"/>
              </a:ext>
            </a:extLst>
          </p:cNvPr>
          <p:cNvSpPr txBox="1"/>
          <p:nvPr userDrawn="1"/>
        </p:nvSpPr>
        <p:spPr>
          <a:xfrm>
            <a:off x="6212264" y="4431684"/>
            <a:ext cx="5809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rgbClr val="0084A9"/>
                </a:solidFill>
                <a:latin typeface="Metropolis"/>
                <a:cs typeface="Metropolis"/>
              </a:rPr>
              <a:t>Hoofdkantoor: 	         	Andere vestigingen:</a:t>
            </a:r>
          </a:p>
          <a:p>
            <a:endParaRPr lang="nl-NL" sz="1400" b="0" dirty="0">
              <a:solidFill>
                <a:srgbClr val="0084A9"/>
              </a:solidFill>
              <a:latin typeface="Metropolis"/>
              <a:cs typeface="Metropolis"/>
            </a:endParaRPr>
          </a:p>
          <a:p>
            <a:r>
              <a:rPr lang="nl-NL" sz="1400" b="0" dirty="0">
                <a:solidFill>
                  <a:srgbClr val="0084A9"/>
                </a:solidFill>
                <a:latin typeface="Metropolis"/>
                <a:cs typeface="Metropolis"/>
              </a:rPr>
              <a:t>Donauweg 23     			Aachen - Duitsland</a:t>
            </a:r>
          </a:p>
          <a:p>
            <a:r>
              <a:rPr lang="nl-NL" sz="1400" b="0" dirty="0">
                <a:solidFill>
                  <a:srgbClr val="0084A9"/>
                </a:solidFill>
                <a:latin typeface="Metropolis"/>
                <a:cs typeface="Metropolis"/>
              </a:rPr>
              <a:t>1043 AJ Amsterdam 		Hannover - Duitsland</a:t>
            </a:r>
          </a:p>
          <a:p>
            <a:r>
              <a:rPr lang="nl-NL" sz="1400" b="0" dirty="0">
                <a:solidFill>
                  <a:srgbClr val="0084A9"/>
                </a:solidFill>
                <a:latin typeface="Metropolis"/>
                <a:cs typeface="Metropolis"/>
              </a:rPr>
              <a:t>Nederland			</a:t>
            </a:r>
            <a:r>
              <a:rPr lang="nl-NL" sz="1400" b="0" dirty="0" err="1">
                <a:solidFill>
                  <a:srgbClr val="0084A9"/>
                </a:solidFill>
                <a:latin typeface="Metropolis"/>
                <a:cs typeface="Metropolis"/>
              </a:rPr>
              <a:t>Bocholt</a:t>
            </a:r>
            <a:r>
              <a:rPr lang="nl-NL" sz="1400" b="0" dirty="0">
                <a:solidFill>
                  <a:srgbClr val="0084A9"/>
                </a:solidFill>
                <a:latin typeface="Metropolis"/>
                <a:cs typeface="Metropolis"/>
              </a:rPr>
              <a:t> - Duitsland</a:t>
            </a:r>
          </a:p>
          <a:p>
            <a:r>
              <a:rPr lang="nl-NL" sz="1400" b="0" dirty="0">
                <a:solidFill>
                  <a:srgbClr val="0084A9"/>
                </a:solidFill>
                <a:latin typeface="Metropolis"/>
                <a:cs typeface="Metropolis"/>
              </a:rPr>
              <a:t>			</a:t>
            </a:r>
          </a:p>
          <a:p>
            <a:r>
              <a:rPr lang="nl-NL" sz="1400" b="0" dirty="0">
                <a:solidFill>
                  <a:srgbClr val="0084A9"/>
                </a:solidFill>
                <a:latin typeface="Metropolis"/>
                <a:cs typeface="Metropolis"/>
              </a:rPr>
              <a:t>Bel ons  : +31 88 467 467 4          </a:t>
            </a:r>
          </a:p>
          <a:p>
            <a:r>
              <a:rPr lang="nl-NL" sz="1400" b="0" dirty="0">
                <a:solidFill>
                  <a:srgbClr val="0084A9"/>
                </a:solidFill>
                <a:latin typeface="Metropolis"/>
                <a:cs typeface="Metropolis"/>
              </a:rPr>
              <a:t>Mail ons : service@resourcing-pros.com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625B4-844B-459D-AB50-1D0DE7A4C9FD}"/>
              </a:ext>
            </a:extLst>
          </p:cNvPr>
          <p:cNvSpPr/>
          <p:nvPr userDrawn="1"/>
        </p:nvSpPr>
        <p:spPr>
          <a:xfrm>
            <a:off x="8906608" y="6180992"/>
            <a:ext cx="3282217" cy="64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3F6B4-35BF-4646-8C8B-E5BE1122FF80}"/>
              </a:ext>
            </a:extLst>
          </p:cNvPr>
          <p:cNvSpPr txBox="1"/>
          <p:nvPr userDrawn="1"/>
        </p:nvSpPr>
        <p:spPr>
          <a:xfrm>
            <a:off x="591139" y="6610998"/>
            <a:ext cx="11146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noProof="0" dirty="0">
                <a:solidFill>
                  <a:srgbClr val="0084A9"/>
                </a:solidFill>
                <a:latin typeface="Metropolis"/>
                <a:cs typeface="Metropolis"/>
              </a:rPr>
              <a:t>“Resourcing Pros” and “Innovation Kite” are registered trade names of </a:t>
            </a:r>
            <a:r>
              <a:rPr lang="en-US" sz="800" b="0" i="1" noProof="0" dirty="0" err="1">
                <a:solidFill>
                  <a:srgbClr val="0084A9"/>
                </a:solidFill>
                <a:latin typeface="Metropolis"/>
                <a:cs typeface="Metropolis"/>
              </a:rPr>
              <a:t>InShoring</a:t>
            </a:r>
            <a:r>
              <a:rPr lang="en-US" sz="800" b="0" i="1" noProof="0" dirty="0">
                <a:solidFill>
                  <a:srgbClr val="0084A9"/>
                </a:solidFill>
                <a:latin typeface="Metropolis"/>
                <a:cs typeface="Metropolis"/>
              </a:rPr>
              <a:t> Pros Holding </a:t>
            </a:r>
            <a:r>
              <a:rPr lang="en-US" sz="800" b="0" i="1" noProof="0" dirty="0" err="1">
                <a:solidFill>
                  <a:srgbClr val="0084A9"/>
                </a:solidFill>
                <a:latin typeface="Metropolis"/>
                <a:cs typeface="Metropolis"/>
              </a:rPr>
              <a:t>B.V.and</a:t>
            </a:r>
            <a:r>
              <a:rPr lang="en-US" sz="800" b="0" i="1" noProof="0" dirty="0">
                <a:solidFill>
                  <a:srgbClr val="0084A9"/>
                </a:solidFill>
                <a:latin typeface="Metropolis"/>
                <a:cs typeface="Metropolis"/>
              </a:rPr>
              <a:t> its affiliates. Confidential : Nothing presented may be reused without prior written approval. All rights reserved ©.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7091CC-B120-40DD-BE9D-CAC798EBC96C}"/>
              </a:ext>
            </a:extLst>
          </p:cNvPr>
          <p:cNvSpPr/>
          <p:nvPr userDrawn="1"/>
        </p:nvSpPr>
        <p:spPr>
          <a:xfrm>
            <a:off x="4989377" y="6332495"/>
            <a:ext cx="3282217" cy="235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58299C-2778-4093-BBD7-32F87F8079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88824" cy="39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98339" y="362311"/>
            <a:ext cx="10533253" cy="131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98339" y="1820176"/>
            <a:ext cx="10533253" cy="42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613789" y="6334600"/>
            <a:ext cx="19020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latin typeface="Metropolis Thin" pitchFamily="50" charset="0"/>
              </a:rPr>
              <a:t>INNOVATION</a:t>
            </a:r>
            <a:r>
              <a:rPr lang="en-US" sz="1400" b="0" dirty="0">
                <a:latin typeface="Metropolis" pitchFamily="50" charset="0"/>
              </a:rPr>
              <a:t> </a:t>
            </a:r>
            <a:r>
              <a:rPr lang="en-US" sz="1400" b="0" dirty="0">
                <a:latin typeface="Metropolis Medium" pitchFamily="50" charset="0"/>
              </a:rPr>
              <a:t>KITE</a:t>
            </a:r>
            <a:r>
              <a:rPr lang="en-US" sz="1400" b="0" dirty="0">
                <a:latin typeface="Metropolis" pitchFamily="50" charset="0"/>
              </a:rPr>
              <a:t> ™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F89181EB-2267-4F9C-B809-7749307A7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487" y="6362221"/>
            <a:ext cx="484362" cy="36512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Metropolis" panose="00000500000000000000" pitchFamily="50" charset="0"/>
              </a:defRPr>
            </a:lvl1pPr>
          </a:lstStyle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9" name="Picture 57" descr="Icon Innovation Kite.jpg">
            <a:extLst>
              <a:ext uri="{FF2B5EF4-FFF2-40B4-BE49-F238E27FC236}">
                <a16:creationId xmlns:a16="http://schemas.microsoft.com/office/drawing/2014/main" id="{D4C8BE06-6813-4A95-A491-A222076220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531813"/>
            <a:ext cx="54133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3F6B4-35BF-4646-8C8B-E5BE1122FF80}"/>
              </a:ext>
            </a:extLst>
          </p:cNvPr>
          <p:cNvSpPr txBox="1"/>
          <p:nvPr userDrawn="1"/>
        </p:nvSpPr>
        <p:spPr>
          <a:xfrm>
            <a:off x="636450" y="6703368"/>
            <a:ext cx="11146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noProof="0" dirty="0">
                <a:solidFill>
                  <a:srgbClr val="0084A9"/>
                </a:solidFill>
                <a:latin typeface="Metropolis"/>
                <a:cs typeface="Metropolis"/>
              </a:rPr>
              <a:t>“Kite Thinking” and “Innovation Kite” are registered trade names of </a:t>
            </a:r>
            <a:r>
              <a:rPr lang="en-US" sz="800" b="0" i="1" noProof="0" dirty="0" err="1">
                <a:solidFill>
                  <a:srgbClr val="0084A9"/>
                </a:solidFill>
                <a:latin typeface="Metropolis"/>
                <a:cs typeface="Metropolis"/>
              </a:rPr>
              <a:t>InShoring</a:t>
            </a:r>
            <a:r>
              <a:rPr lang="en-US" sz="800" b="0" i="1" noProof="0" dirty="0">
                <a:solidFill>
                  <a:srgbClr val="0084A9"/>
                </a:solidFill>
                <a:latin typeface="Metropolis"/>
                <a:cs typeface="Metropolis"/>
              </a:rPr>
              <a:t> Pros Holding </a:t>
            </a:r>
            <a:r>
              <a:rPr lang="en-US" sz="800" b="0" i="1" noProof="0" dirty="0" err="1">
                <a:solidFill>
                  <a:srgbClr val="0084A9"/>
                </a:solidFill>
                <a:latin typeface="Metropolis"/>
                <a:cs typeface="Metropolis"/>
              </a:rPr>
              <a:t>B.V.and</a:t>
            </a:r>
            <a:r>
              <a:rPr lang="en-US" sz="800" b="0" i="1" noProof="0" dirty="0">
                <a:solidFill>
                  <a:srgbClr val="0084A9"/>
                </a:solidFill>
                <a:latin typeface="Metropolis"/>
                <a:cs typeface="Metropolis"/>
              </a:rPr>
              <a:t> its affiliates. Confidential : Nothing presented may be reused without prior written approval. All rights reserved ©.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C05D5-1312-436B-81B4-389E63A85422}"/>
              </a:ext>
            </a:extLst>
          </p:cNvPr>
          <p:cNvSpPr txBox="1"/>
          <p:nvPr userDrawn="1"/>
        </p:nvSpPr>
        <p:spPr>
          <a:xfrm>
            <a:off x="5644609" y="6430830"/>
            <a:ext cx="9204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Metropolis" panose="00000500000000000000" pitchFamily="50" charset="0"/>
              </a:rPr>
              <a:t>26 </a:t>
            </a:r>
            <a:r>
              <a:rPr lang="nl-NL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tropolis" panose="00000500000000000000" pitchFamily="50" charset="0"/>
              </a:rPr>
              <a:t>June</a:t>
            </a:r>
            <a:r>
              <a:rPr lang="nl-NL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Metropolis" panose="00000500000000000000" pitchFamily="50" charset="0"/>
              </a:rPr>
              <a:t> 2019</a:t>
            </a:r>
            <a:endParaRPr lang="en-US" sz="900" b="0" dirty="0">
              <a:solidFill>
                <a:schemeClr val="tx1">
                  <a:lumMod val="50000"/>
                  <a:lumOff val="50000"/>
                </a:schemeClr>
              </a:solidFill>
              <a:latin typeface="Metropolis" panose="00000500000000000000" pitchFamily="5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59" r:id="rId4"/>
    <p:sldLayoutId id="2147483656" r:id="rId5"/>
    <p:sldLayoutId id="2147483660" r:id="rId6"/>
    <p:sldLayoutId id="2147483651" r:id="rId7"/>
    <p:sldLayoutId id="2147483652" r:id="rId8"/>
    <p:sldLayoutId id="2147483653" r:id="rId9"/>
    <p:sldLayoutId id="2147483655" r:id="rId10"/>
    <p:sldLayoutId id="2147483654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0" i="0" kern="1200">
          <a:solidFill>
            <a:srgbClr val="0084A9"/>
          </a:solidFill>
          <a:latin typeface="Metropolis Thin"/>
          <a:ea typeface="ＭＳ Ｐゴシック" charset="0"/>
          <a:cs typeface="Metropolis Thin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D4680"/>
          </a:solidFill>
          <a:latin typeface="Adelle Sans Thin" charset="0"/>
          <a:ea typeface="ＭＳ Ｐゴシック" charset="0"/>
          <a:cs typeface="Roboto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D4680"/>
          </a:solidFill>
          <a:latin typeface="Adelle Sans Thin" charset="0"/>
          <a:ea typeface="ＭＳ Ｐゴシック" charset="0"/>
          <a:cs typeface="Roboto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D4680"/>
          </a:solidFill>
          <a:latin typeface="Adelle Sans Thin" charset="0"/>
          <a:ea typeface="ＭＳ Ｐゴシック" charset="0"/>
          <a:cs typeface="Roboto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D4680"/>
          </a:solidFill>
          <a:latin typeface="Adelle Sans Thin" charset="0"/>
          <a:ea typeface="ＭＳ Ｐゴシック" charset="0"/>
          <a:cs typeface="Roboto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D4680"/>
          </a:solidFill>
          <a:latin typeface="Adelle Sans Thin" charset="0"/>
          <a:ea typeface="ＭＳ Ｐゴシック" charset="0"/>
          <a:cs typeface="Roboto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D4680"/>
          </a:solidFill>
          <a:latin typeface="Adelle Sans Thin" charset="0"/>
          <a:ea typeface="ＭＳ Ｐゴシック" charset="0"/>
          <a:cs typeface="Roboto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D4680"/>
          </a:solidFill>
          <a:latin typeface="Adelle Sans Thin" charset="0"/>
          <a:ea typeface="ＭＳ Ｐゴシック" charset="0"/>
          <a:cs typeface="Roboto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D4680"/>
          </a:solidFill>
          <a:latin typeface="Adelle Sans Thin" charset="0"/>
          <a:ea typeface="ＭＳ Ｐゴシック" charset="0"/>
          <a:cs typeface="Roboto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1600" kern="1200">
          <a:solidFill>
            <a:srgbClr val="414042"/>
          </a:solidFill>
          <a:latin typeface="Metropolis"/>
          <a:ea typeface="ＭＳ Ｐゴシック" charset="0"/>
          <a:cs typeface="Metropoli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414042"/>
          </a:solidFill>
          <a:latin typeface="Metropolis"/>
          <a:ea typeface="Roboto" charset="0"/>
          <a:cs typeface="Metropoli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96C3D8"/>
          </a:solidFill>
          <a:latin typeface="Metropolis"/>
          <a:ea typeface="Roboto" charset="0"/>
          <a:cs typeface="Metropoli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96C3D8"/>
          </a:solidFill>
          <a:latin typeface="Metropolis"/>
          <a:ea typeface="Roboto" charset="0"/>
          <a:cs typeface="Metropoli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96C3D8"/>
          </a:solidFill>
          <a:latin typeface="Metropolis"/>
          <a:ea typeface="Roboto" charset="0"/>
          <a:cs typeface="Metropoli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arlem_oil" TargetMode="External"/><Relationship Id="rId2" Type="http://schemas.openxmlformats.org/officeDocument/2006/relationships/hyperlink" Target="https://en.wikipedia.org/wiki/Dutch_languag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arlem_oi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vlieger_ho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3763"/>
            <a:ext cx="12930188" cy="807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96900" y="660400"/>
            <a:ext cx="70679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4400" b="0" dirty="0" err="1">
                <a:solidFill>
                  <a:schemeClr val="bg1"/>
                </a:solidFill>
                <a:latin typeface="Metropolis" charset="0"/>
                <a:cs typeface="Metropolis" charset="0"/>
              </a:rPr>
              <a:t>To</a:t>
            </a:r>
            <a:r>
              <a:rPr lang="de-DE" sz="4400" b="0" dirty="0">
                <a:solidFill>
                  <a:schemeClr val="bg1"/>
                </a:solidFill>
                <a:latin typeface="Metropolis" charset="0"/>
                <a:cs typeface="Metropolis" charset="0"/>
              </a:rPr>
              <a:t> Code </a:t>
            </a:r>
            <a:r>
              <a:rPr lang="de-DE" sz="4400" b="0" dirty="0" err="1">
                <a:solidFill>
                  <a:schemeClr val="bg1"/>
                </a:solidFill>
                <a:latin typeface="Metropolis" charset="0"/>
                <a:cs typeface="Metropolis" charset="0"/>
              </a:rPr>
              <a:t>or</a:t>
            </a:r>
            <a:r>
              <a:rPr lang="de-DE" sz="4400" b="0" dirty="0">
                <a:solidFill>
                  <a:schemeClr val="bg1"/>
                </a:solidFill>
                <a:latin typeface="Metropolis" charset="0"/>
                <a:cs typeface="Metropolis" charset="0"/>
              </a:rPr>
              <a:t> not </a:t>
            </a:r>
            <a:r>
              <a:rPr lang="de-DE" sz="4400" b="0" dirty="0" err="1">
                <a:solidFill>
                  <a:schemeClr val="bg1"/>
                </a:solidFill>
                <a:latin typeface="Metropolis" charset="0"/>
                <a:cs typeface="Metropolis" charset="0"/>
              </a:rPr>
              <a:t>to</a:t>
            </a:r>
            <a:r>
              <a:rPr lang="de-DE" sz="4400" b="0" dirty="0">
                <a:solidFill>
                  <a:schemeClr val="bg1"/>
                </a:solidFill>
                <a:latin typeface="Metropolis" charset="0"/>
                <a:cs typeface="Metropolis" charset="0"/>
              </a:rPr>
              <a:t> Code ?</a:t>
            </a:r>
            <a:endParaRPr lang="de-DE" sz="4400" b="0" dirty="0">
              <a:solidFill>
                <a:schemeClr val="bg1"/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130880" y="4777384"/>
            <a:ext cx="79152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Metropolis" charset="0"/>
                <a:cs typeface="Metropolis" charset="0"/>
              </a:rPr>
              <a:t>Kite </a:t>
            </a:r>
            <a:r>
              <a:rPr lang="de-DE" sz="2800" dirty="0" err="1">
                <a:solidFill>
                  <a:schemeClr val="bg1"/>
                </a:solidFill>
                <a:latin typeface="Metropolis" charset="0"/>
                <a:cs typeface="Metropolis" charset="0"/>
              </a:rPr>
              <a:t>Thinking</a:t>
            </a: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de-DE" sz="2800" dirty="0">
                <a:solidFill>
                  <a:schemeClr val="bg1"/>
                </a:solidFill>
                <a:latin typeface="Metropolis" charset="0"/>
                <a:cs typeface="Metropolis" charset="0"/>
              </a:rPr>
              <a:t> </a:t>
            </a:r>
          </a:p>
          <a:p>
            <a:endParaRPr lang="de-DE" sz="2800" b="0" i="1" dirty="0">
              <a:solidFill>
                <a:schemeClr val="bg1"/>
              </a:solidFill>
              <a:latin typeface="Metropolis" charset="0"/>
              <a:cs typeface="Metropolis" charset="0"/>
            </a:endParaRPr>
          </a:p>
          <a:p>
            <a:r>
              <a:rPr lang="de-DE" sz="2800" b="0" i="1" dirty="0">
                <a:solidFill>
                  <a:schemeClr val="bg1"/>
                </a:solidFill>
                <a:latin typeface="Metropolis" charset="0"/>
                <a:cs typeface="Metropolis" charset="0"/>
              </a:rPr>
              <a:t>			</a:t>
            </a:r>
            <a:r>
              <a:rPr lang="de-DE" sz="2800" b="0" i="1" dirty="0" err="1">
                <a:solidFill>
                  <a:schemeClr val="bg1"/>
                </a:solidFill>
                <a:latin typeface="Metropolis" charset="0"/>
                <a:cs typeface="Metropolis" charset="0"/>
              </a:rPr>
              <a:t>For</a:t>
            </a:r>
            <a:r>
              <a:rPr lang="de-DE" sz="2800" b="0" i="1" dirty="0">
                <a:solidFill>
                  <a:schemeClr val="bg1"/>
                </a:solidFill>
                <a:latin typeface="Metropolis" charset="0"/>
                <a:cs typeface="Metropolis" charset="0"/>
              </a:rPr>
              <a:t> </a:t>
            </a:r>
            <a:r>
              <a:rPr lang="de-DE" sz="2800" b="0" i="1" dirty="0" err="1">
                <a:solidFill>
                  <a:schemeClr val="bg1"/>
                </a:solidFill>
                <a:latin typeface="Metropolis" charset="0"/>
                <a:cs typeface="Metropolis" charset="0"/>
              </a:rPr>
              <a:t>impactful</a:t>
            </a:r>
            <a:r>
              <a:rPr lang="de-DE" sz="2800" b="0" i="1" dirty="0">
                <a:solidFill>
                  <a:schemeClr val="bg1"/>
                </a:solidFill>
                <a:latin typeface="Metropolis" charset="0"/>
                <a:cs typeface="Metropolis" charset="0"/>
              </a:rPr>
              <a:t> </a:t>
            </a:r>
            <a:r>
              <a:rPr lang="de-DE" sz="2800" b="0" i="1" dirty="0" err="1">
                <a:solidFill>
                  <a:schemeClr val="bg1"/>
                </a:solidFill>
                <a:latin typeface="Metropolis" charset="0"/>
                <a:cs typeface="Metropolis" charset="0"/>
              </a:rPr>
              <a:t>innovation</a:t>
            </a:r>
            <a:endParaRPr lang="de-DE" sz="2800" b="0" i="1" dirty="0">
              <a:solidFill>
                <a:schemeClr val="bg1"/>
              </a:solidFill>
              <a:latin typeface="Metropolis" charset="0"/>
              <a:cs typeface="Metropolis" charset="0"/>
            </a:endParaRPr>
          </a:p>
          <a:p>
            <a:r>
              <a:rPr lang="de-DE" sz="2800" b="0" i="1" dirty="0">
                <a:solidFill>
                  <a:schemeClr val="bg1"/>
                </a:solidFill>
                <a:latin typeface="Metropolis" charset="0"/>
                <a:cs typeface="Metropolis" charset="0"/>
              </a:rPr>
              <a:t>			and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3353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7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Digital Marketing in 2001 / </a:t>
            </a:r>
            <a:r>
              <a:rPr 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You still had to </a:t>
            </a:r>
            <a:r>
              <a:rPr lang="en-US" sz="2000" b="1" dirty="0">
                <a:solidFill>
                  <a:srgbClr val="018AA0"/>
                </a:solidFill>
                <a:latin typeface="Metropolis" panose="00000500000000000000" pitchFamily="50" charset="0"/>
              </a:rPr>
              <a:t>CODE</a:t>
            </a:r>
            <a:r>
              <a:rPr 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 websites</a:t>
            </a:r>
            <a:endParaRPr lang="en-US" sz="2000" dirty="0">
              <a:solidFill>
                <a:srgbClr val="018AA0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33F22-8B03-4CE4-AE67-0AA69D4B2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15" y="1519323"/>
            <a:ext cx="3380485" cy="4705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27A887-7643-4D70-AFDE-024F62AEC23A}"/>
              </a:ext>
            </a:extLst>
          </p:cNvPr>
          <p:cNvSpPr/>
          <p:nvPr/>
        </p:nvSpPr>
        <p:spPr>
          <a:xfrm>
            <a:off x="4507345" y="1533236"/>
            <a:ext cx="7130473" cy="469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id="fpAnimswapImgFP79" name="fpAnimswapImgFP79" 77"&gt;&lt;/a&gt;&lt;/font&gt;&lt;/span&gt;&lt;/td&gt;</a:t>
            </a:r>
          </a:p>
          <a:p>
            <a:pPr algn="ctr"/>
            <a:r>
              <a:rPr lang="en-US" sz="1100" dirty="0"/>
              <a:t>&lt;/span&gt;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        &lt;td height="57" width="133" style="border: 1px solid #D5D5D5"&gt;</a:t>
            </a:r>
          </a:p>
          <a:p>
            <a:pPr algn="ctr"/>
            <a:r>
              <a:rPr lang="en-US" sz="1100" dirty="0"/>
              <a:t>  &lt;span </a:t>
            </a:r>
            <a:r>
              <a:rPr lang="en-US" sz="1100" dirty="0" err="1"/>
              <a:t>lang</a:t>
            </a:r>
            <a:r>
              <a:rPr lang="en-US" sz="1100" dirty="0"/>
              <a:t>="</a:t>
            </a:r>
            <a:r>
              <a:rPr lang="en-US" sz="1100" dirty="0" err="1"/>
              <a:t>en-gb</a:t>
            </a:r>
            <a:r>
              <a:rPr lang="en-US" sz="1100" dirty="0"/>
              <a:t>"&gt;</a:t>
            </a:r>
          </a:p>
          <a:p>
            <a:pPr algn="ctr"/>
            <a:r>
              <a:rPr lang="en-US" sz="1100" dirty="0"/>
              <a:t>        &lt;font size="2"&gt;</a:t>
            </a:r>
          </a:p>
          <a:p>
            <a:pPr algn="ctr"/>
            <a:r>
              <a:rPr lang="en-US" sz="1100" dirty="0"/>
              <a:t>        &lt;a </a:t>
            </a:r>
            <a:r>
              <a:rPr lang="en-US" sz="1100" dirty="0" err="1"/>
              <a:t>onmouseover</a:t>
            </a:r>
            <a:r>
              <a:rPr lang="en-US" sz="1100" dirty="0"/>
              <a:t>="document['fpAnimswapImgFP80'].</a:t>
            </a:r>
            <a:r>
              <a:rPr lang="en-US" sz="1100" dirty="0" err="1"/>
              <a:t>imgRolln</a:t>
            </a:r>
            <a:r>
              <a:rPr lang="en-US" sz="1100" dirty="0"/>
              <a:t>=document['fpAnimswapImgFP80'].</a:t>
            </a:r>
            <a:r>
              <a:rPr lang="en-US" sz="1100" dirty="0" err="1"/>
              <a:t>src;document</a:t>
            </a:r>
            <a:r>
              <a:rPr lang="en-US" sz="1100" dirty="0"/>
              <a:t>['fpAnimswapImgFP80'].</a:t>
            </a:r>
            <a:r>
              <a:rPr lang="en-US" sz="1100" dirty="0" err="1"/>
              <a:t>src</a:t>
            </a:r>
            <a:r>
              <a:rPr lang="en-US" sz="1100" dirty="0"/>
              <a:t>=document['fpAnimswapImgFP80'].</a:t>
            </a:r>
            <a:r>
              <a:rPr lang="en-US" sz="1100" dirty="0" err="1"/>
              <a:t>lowsrc</a:t>
            </a:r>
            <a:r>
              <a:rPr lang="en-US" sz="1100" dirty="0"/>
              <a:t>;" </a:t>
            </a:r>
            <a:r>
              <a:rPr lang="en-US" sz="1100" dirty="0" err="1"/>
              <a:t>onmouseout</a:t>
            </a:r>
            <a:r>
              <a:rPr lang="en-US" sz="1100" dirty="0"/>
              <a:t>="document['fpAnimswapImgFP80'].</a:t>
            </a:r>
            <a:r>
              <a:rPr lang="en-US" sz="1100" dirty="0" err="1"/>
              <a:t>src</a:t>
            </a:r>
            <a:r>
              <a:rPr lang="en-US" sz="1100" dirty="0"/>
              <a:t>=document['fpAnimswapImgFP80'].</a:t>
            </a:r>
            <a:r>
              <a:rPr lang="en-US" sz="1100" dirty="0" err="1"/>
              <a:t>imgRolln</a:t>
            </a:r>
            <a:r>
              <a:rPr lang="en-US" sz="1100" dirty="0"/>
              <a:t>" title="&amp;</a:t>
            </a:r>
            <a:r>
              <a:rPr lang="en-US" sz="1100" dirty="0" err="1"/>
              <a:t>gt</a:t>
            </a:r>
            <a:r>
              <a:rPr lang="en-US" sz="1100" dirty="0"/>
              <a:t>; click for details on accomplishments" </a:t>
            </a:r>
            <a:r>
              <a:rPr lang="en-US" sz="1100" dirty="0" err="1"/>
              <a:t>href</a:t>
            </a:r>
            <a:r>
              <a:rPr lang="en-US" sz="1100" dirty="0"/>
              <a:t>="accomplishments/accomplish%2008%20-%20pm-hrm%20-%20el%20wholesaler%20-%20eur.html"&gt;</a:t>
            </a:r>
          </a:p>
          <a:p>
            <a:pPr algn="ctr"/>
            <a:r>
              <a:rPr lang="en-US" sz="1100" dirty="0"/>
              <a:t>        &lt;</a:t>
            </a:r>
            <a:r>
              <a:rPr lang="en-US" sz="1100" dirty="0" err="1"/>
              <a:t>img</a:t>
            </a:r>
            <a:r>
              <a:rPr lang="en-US" sz="1100" dirty="0"/>
              <a:t> border="0" </a:t>
            </a:r>
            <a:r>
              <a:rPr lang="en-US" sz="1100" dirty="0" err="1"/>
              <a:t>src</a:t>
            </a:r>
            <a:r>
              <a:rPr lang="en-US" sz="1100" dirty="0"/>
              <a:t>="../common/images/tile%20function%20-%20program%20mgr.gif" id="fpAnimswapImgFP80" name="fpAnimswapImgFP80" </a:t>
            </a:r>
            <a:r>
              <a:rPr lang="en-US" sz="1100" dirty="0" err="1"/>
              <a:t>dynamicanimation</a:t>
            </a:r>
            <a:r>
              <a:rPr lang="en-US" sz="1100" dirty="0"/>
              <a:t>="fpAnimswapImgFP80" </a:t>
            </a:r>
            <a:r>
              <a:rPr lang="en-US" sz="1100" dirty="0" err="1"/>
              <a:t>lowsrc</a:t>
            </a:r>
            <a:r>
              <a:rPr lang="en-US" sz="1100" dirty="0"/>
              <a:t>="../common/images/tile%20country%20-%20eur%20global%20grey.gif" width="112" height="77"&gt;&lt;/a&gt;&lt;/font&gt;&lt;/span&gt;&lt;/td&gt;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        &lt;td height="56" width="1"&gt;&lt;/td&gt;</a:t>
            </a:r>
          </a:p>
          <a:p>
            <a:pPr algn="ctr"/>
            <a:r>
              <a:rPr lang="en-US" sz="1100" dirty="0"/>
              <a:t>      &lt;/tr&gt;</a:t>
            </a:r>
          </a:p>
          <a:p>
            <a:pPr algn="ctr"/>
            <a:r>
              <a:rPr lang="en-US" sz="1100" dirty="0"/>
              <a:t>      &lt;tr&gt;</a:t>
            </a:r>
          </a:p>
          <a:p>
            <a:pPr algn="ctr"/>
            <a:r>
              <a:rPr lang="en-US" sz="1100" dirty="0"/>
              <a:t>"&gt;</a:t>
            </a:r>
          </a:p>
          <a:p>
            <a:pPr algn="ctr"/>
            <a:r>
              <a:rPr lang="en-US" sz="1100" dirty="0"/>
              <a:t>.gif" width="112" height="77"&gt;&lt;/a&gt;&lt;/font&gt;&lt;/span&gt;&lt;/td&gt;</a:t>
            </a:r>
          </a:p>
          <a:p>
            <a:pPr algn="ctr"/>
            <a:r>
              <a:rPr lang="en-US" sz="1100" dirty="0"/>
              <a:t>        &lt;td height="18" width="144" style="border: 1px solid #D5D5D5"&gt;</a:t>
            </a:r>
          </a:p>
          <a:p>
            <a:pPr algn="ctr"/>
            <a:r>
              <a:rPr lang="en-US" sz="1100" dirty="0"/>
              <a:t>  &lt;/td&gt;</a:t>
            </a:r>
          </a:p>
          <a:p>
            <a:pPr algn="ctr"/>
            <a:r>
              <a:rPr lang="en-US" sz="1100" dirty="0"/>
              <a:t>        &lt;td height="18" width="132" style="border: 1px solid #D5D5D5"&gt;</a:t>
            </a:r>
          </a:p>
          <a:p>
            <a:pPr algn="ctr"/>
            <a:r>
              <a:rPr lang="en-US" sz="1100" dirty="0"/>
              <a:t>        &lt;/td&gt;</a:t>
            </a:r>
          </a:p>
          <a:p>
            <a:pPr algn="ctr"/>
            <a:r>
              <a:rPr lang="en-US" sz="1100" dirty="0"/>
              <a:t>&lt;/span&gt;</a:t>
            </a:r>
          </a:p>
        </p:txBody>
      </p:sp>
    </p:spTree>
    <p:extLst>
      <p:ext uri="{BB962C8B-B14F-4D97-AF65-F5344CB8AC3E}">
        <p14:creationId xmlns:p14="http://schemas.microsoft.com/office/powerpoint/2010/main" val="3935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sp>
        <p:nvSpPr>
          <p:cNvPr id="7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Digital Marketing in 2019 / </a:t>
            </a:r>
            <a:r>
              <a:rPr lang="en-US" sz="1800" b="1" dirty="0">
                <a:solidFill>
                  <a:srgbClr val="018AA0"/>
                </a:solidFill>
              </a:rPr>
              <a:t>Now you can “Do it yourself</a:t>
            </a:r>
            <a:r>
              <a:rPr lang="en-US" sz="1800" b="1" dirty="0"/>
              <a:t>”</a:t>
            </a:r>
            <a:endParaRPr lang="en-US" sz="1800" b="1" dirty="0"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096B860F-AD32-442D-BF8F-8D99840B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109" y="1763644"/>
            <a:ext cx="4700216" cy="2643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701969-6DEF-46FF-BC2A-8AD53229F7BE}"/>
              </a:ext>
            </a:extLst>
          </p:cNvPr>
          <p:cNvSpPr/>
          <p:nvPr/>
        </p:nvSpPr>
        <p:spPr>
          <a:xfrm>
            <a:off x="6436652" y="1763644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018AA0"/>
                </a:solidFill>
              </a:rPr>
              <a:t>Drag Drop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035DC5-F9EC-4FFA-8EA8-C832CDD1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95" y="2951304"/>
            <a:ext cx="5177642" cy="2912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00C032-E892-4871-9E3B-6DC94C7640D7}"/>
              </a:ext>
            </a:extLst>
          </p:cNvPr>
          <p:cNvSpPr/>
          <p:nvPr/>
        </p:nvSpPr>
        <p:spPr>
          <a:xfrm>
            <a:off x="3650622" y="5241233"/>
            <a:ext cx="1717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018AA0"/>
                </a:solidFill>
              </a:rPr>
              <a:t>WSIWYG</a:t>
            </a:r>
          </a:p>
        </p:txBody>
      </p:sp>
    </p:spTree>
    <p:extLst>
      <p:ext uri="{BB962C8B-B14F-4D97-AF65-F5344CB8AC3E}">
        <p14:creationId xmlns:p14="http://schemas.microsoft.com/office/powerpoint/2010/main" val="8656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sp>
        <p:nvSpPr>
          <p:cNvPr id="7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Wouldn’t that be great for Web based applications too ?</a:t>
            </a:r>
            <a:endParaRPr lang="en-US" sz="1800" b="1" dirty="0">
              <a:solidFill>
                <a:srgbClr val="018AA0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A8A8531-BAB5-449C-8996-424E41307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40" y="1340796"/>
            <a:ext cx="4456424" cy="4850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DB611-0C3B-4AB7-9526-415DBE9DD21E}"/>
              </a:ext>
            </a:extLst>
          </p:cNvPr>
          <p:cNvSpPr txBox="1"/>
          <p:nvPr/>
        </p:nvSpPr>
        <p:spPr>
          <a:xfrm>
            <a:off x="4462392" y="4178969"/>
            <a:ext cx="2186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rgbClr val="96C3D8"/>
                </a:solidFill>
              </a:rPr>
              <a:t>You</a:t>
            </a:r>
            <a:r>
              <a:rPr lang="nl-NL" dirty="0">
                <a:solidFill>
                  <a:srgbClr val="96C3D8"/>
                </a:solidFill>
              </a:rPr>
              <a:t> </a:t>
            </a:r>
            <a:r>
              <a:rPr lang="nl-NL" dirty="0" err="1">
                <a:solidFill>
                  <a:srgbClr val="96C3D8"/>
                </a:solidFill>
              </a:rPr>
              <a:t>need</a:t>
            </a:r>
            <a:r>
              <a:rPr lang="nl-NL" dirty="0">
                <a:solidFill>
                  <a:srgbClr val="96C3D8"/>
                </a:solidFill>
              </a:rPr>
              <a:t> </a:t>
            </a:r>
          </a:p>
          <a:p>
            <a:r>
              <a:rPr lang="nl-NL" dirty="0">
                <a:solidFill>
                  <a:srgbClr val="96C3D8"/>
                </a:solidFill>
              </a:rPr>
              <a:t>         a </a:t>
            </a:r>
          </a:p>
          <a:p>
            <a:r>
              <a:rPr lang="nl-NL" dirty="0" err="1">
                <a:solidFill>
                  <a:srgbClr val="96C3D8"/>
                </a:solidFill>
              </a:rPr>
              <a:t>programmer</a:t>
            </a:r>
            <a:r>
              <a:rPr lang="nl-NL" dirty="0">
                <a:solidFill>
                  <a:srgbClr val="96C3D8"/>
                </a:solidFill>
              </a:rPr>
              <a:t>?</a:t>
            </a:r>
            <a:endParaRPr lang="en-US" dirty="0">
              <a:solidFill>
                <a:srgbClr val="96C3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sp>
        <p:nvSpPr>
          <p:cNvPr id="7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Enter the Low or No-Coding arena</a:t>
            </a:r>
            <a:endParaRPr lang="en-US" sz="1800" b="1" dirty="0">
              <a:solidFill>
                <a:srgbClr val="018AA0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262682-D3C0-4D0D-B61A-FE0E123B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4" y="1496534"/>
            <a:ext cx="4865687" cy="4865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D6B5FA-73E5-449D-B706-0046EAD67F2D}"/>
              </a:ext>
            </a:extLst>
          </p:cNvPr>
          <p:cNvSpPr/>
          <p:nvPr/>
        </p:nvSpPr>
        <p:spPr>
          <a:xfrm>
            <a:off x="5126830" y="6488323"/>
            <a:ext cx="60928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: Gartner Magic Quadrant</a:t>
            </a:r>
          </a:p>
        </p:txBody>
      </p:sp>
    </p:spTree>
    <p:extLst>
      <p:ext uri="{BB962C8B-B14F-4D97-AF65-F5344CB8AC3E}">
        <p14:creationId xmlns:p14="http://schemas.microsoft.com/office/powerpoint/2010/main" val="33072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sp>
        <p:nvSpPr>
          <p:cNvPr id="7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Strategic Technology Partner in each Gartner quadrant</a:t>
            </a:r>
            <a:endParaRPr lang="en-US" sz="1800" b="1" dirty="0">
              <a:solidFill>
                <a:srgbClr val="018AA0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262682-D3C0-4D0D-B61A-FE0E123B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4" y="1496534"/>
            <a:ext cx="4865687" cy="486568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982E308-8A17-4930-AB3D-13190C4C9DF2}"/>
              </a:ext>
            </a:extLst>
          </p:cNvPr>
          <p:cNvSpPr/>
          <p:nvPr/>
        </p:nvSpPr>
        <p:spPr>
          <a:xfrm>
            <a:off x="4941455" y="4248727"/>
            <a:ext cx="701963" cy="2124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978756-DF99-4D3E-B1C0-9BDFF10F1B9A}"/>
              </a:ext>
            </a:extLst>
          </p:cNvPr>
          <p:cNvSpPr/>
          <p:nvPr/>
        </p:nvSpPr>
        <p:spPr>
          <a:xfrm>
            <a:off x="7130185" y="3041072"/>
            <a:ext cx="701963" cy="2124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9C39B2-98F8-4E29-9517-33EC04833F56}"/>
              </a:ext>
            </a:extLst>
          </p:cNvPr>
          <p:cNvSpPr/>
          <p:nvPr/>
        </p:nvSpPr>
        <p:spPr>
          <a:xfrm>
            <a:off x="4895273" y="3239654"/>
            <a:ext cx="701963" cy="2124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386D80-26E2-4681-BA71-AF55DF2613F3}"/>
              </a:ext>
            </a:extLst>
          </p:cNvPr>
          <p:cNvSpPr/>
          <p:nvPr/>
        </p:nvSpPr>
        <p:spPr>
          <a:xfrm>
            <a:off x="8542159" y="2520161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018AA0"/>
                </a:solidFill>
              </a:rPr>
              <a:t>Mendix</a:t>
            </a:r>
            <a:endParaRPr lang="en-US" sz="2800" b="0" dirty="0">
              <a:solidFill>
                <a:srgbClr val="018A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5B6DBE-EA63-46F3-B796-0CA352466297}"/>
              </a:ext>
            </a:extLst>
          </p:cNvPr>
          <p:cNvSpPr/>
          <p:nvPr/>
        </p:nvSpPr>
        <p:spPr>
          <a:xfrm>
            <a:off x="652965" y="4676774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018AA0"/>
                </a:solidFill>
              </a:rPr>
              <a:t>Betty Blocks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DCB361-39C1-41DD-8A85-C9A9C64E8669}"/>
              </a:ext>
            </a:extLst>
          </p:cNvPr>
          <p:cNvSpPr/>
          <p:nvPr/>
        </p:nvSpPr>
        <p:spPr>
          <a:xfrm>
            <a:off x="654759" y="2520161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018AA0"/>
                </a:solidFill>
              </a:rPr>
              <a:t>Service Now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D23672-FAC2-4D49-8FB3-791BC5E4673F}"/>
              </a:ext>
            </a:extLst>
          </p:cNvPr>
          <p:cNvSpPr/>
          <p:nvPr/>
        </p:nvSpPr>
        <p:spPr>
          <a:xfrm>
            <a:off x="5126830" y="6488323"/>
            <a:ext cx="60928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: Gartner Magic Quadrant</a:t>
            </a:r>
          </a:p>
        </p:txBody>
      </p:sp>
    </p:spTree>
    <p:extLst>
      <p:ext uri="{BB962C8B-B14F-4D97-AF65-F5344CB8AC3E}">
        <p14:creationId xmlns:p14="http://schemas.microsoft.com/office/powerpoint/2010/main" val="3312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066-0654-4C69-96F4-649A804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The promises of Low and No-Coding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DA1E-C6CB-4E75-99E9-BC07D3E4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548534"/>
            <a:ext cx="10515600" cy="42905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Better Agility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Visual Engineering using pre-built modules.</a:t>
            </a:r>
          </a:p>
          <a:p>
            <a:pPr marL="0" indent="0">
              <a:buNone/>
            </a:pPr>
            <a:r>
              <a:rPr lang="en-US" dirty="0"/>
              <a:t>Faster to build apps. Cut down time spent on app development and testing.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Reduced Cost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Developers are expensive. Talented developers even more so.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More Productivity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Building at a much faster pace. What used to take months, or even years, can now be done in a matter of hours and days.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Easily Changeable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you need to change something in an app you’ve developed, all it takes is to create or adapt the new logic in a visual manner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5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066-0654-4C69-96F4-649A804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And best of all: </a:t>
            </a:r>
            <a:r>
              <a:rPr lang="en-US" b="1" dirty="0">
                <a:solidFill>
                  <a:srgbClr val="018AA0"/>
                </a:solidFill>
                <a:latin typeface="Metropolis" panose="00000500000000000000" pitchFamily="50" charset="0"/>
              </a:rPr>
              <a:t>Do IT yourself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F418A-E2CC-4BCE-B7DD-5C596D8F1D35}"/>
              </a:ext>
            </a:extLst>
          </p:cNvPr>
          <p:cNvSpPr/>
          <p:nvPr/>
        </p:nvSpPr>
        <p:spPr>
          <a:xfrm>
            <a:off x="4495095" y="3573971"/>
            <a:ext cx="7271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18AA0"/>
                </a:solidFill>
              </a:rPr>
              <a:t>Hmmmmm</a:t>
            </a:r>
            <a:r>
              <a:rPr lang="en-US" sz="2800" dirty="0">
                <a:solidFill>
                  <a:srgbClr val="018AA0"/>
                </a:solidFill>
              </a:rPr>
              <a:t>. Didn’t I hear that before too?</a:t>
            </a: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8052B427-1C4F-483E-870B-62F04ADDD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22" y="20895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066-0654-4C69-96F4-649A804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Yes you might have</a:t>
            </a:r>
            <a:endParaRPr lang="en-US" b="1" dirty="0">
              <a:solidFill>
                <a:srgbClr val="018AA0"/>
              </a:solidFill>
              <a:latin typeface="Metropolis" panose="000005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611C362C-5055-4578-AE54-0E5DEE45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89" y="1591501"/>
            <a:ext cx="4906311" cy="367499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8531D6-640D-4A71-BB2F-93E88BCAD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049" y="1548534"/>
            <a:ext cx="4602104" cy="42905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Better Agility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Easy to create new business logic on the fly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Reduced Cost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 don’t need an IT person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More Productivity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 can create it in minutes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Easily Changeable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 can change it right away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066-0654-4C69-96F4-649A804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BUT.. </a:t>
            </a:r>
            <a:endParaRPr lang="en-US" b="1" dirty="0">
              <a:solidFill>
                <a:srgbClr val="018AA0"/>
              </a:solidFill>
              <a:latin typeface="Metropolis" panose="000005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611C362C-5055-4578-AE54-0E5DEE45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89" y="1591501"/>
            <a:ext cx="4906311" cy="367499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93EF23-316D-45F6-8890-87FBDB3D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049" y="1548534"/>
            <a:ext cx="4602104" cy="42905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Single user application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 need to copy and distribute versions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The central IT department ignores it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“This is not really a program”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Error prone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Ever heard about “spread sheet logic”?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And it is not exactly web based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 want real Apps like everyone is used too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066-0654-4C69-96F4-649A804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And it is not </a:t>
            </a:r>
            <a:r>
              <a:rPr lang="en-US" i="1" dirty="0">
                <a:solidFill>
                  <a:srgbClr val="018AA0"/>
                </a:solidFill>
              </a:rPr>
              <a:t>that</a:t>
            </a:r>
            <a:r>
              <a:rPr lang="en-US" dirty="0">
                <a:solidFill>
                  <a:srgbClr val="018AA0"/>
                </a:solidFill>
              </a:rPr>
              <a:t> easy to create cool and usable apps</a:t>
            </a:r>
            <a:endParaRPr lang="en-US" b="1" dirty="0">
              <a:solidFill>
                <a:srgbClr val="018AA0"/>
              </a:solidFill>
              <a:latin typeface="Metropolis" panose="000005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0A7D4-6BD2-47B1-8485-491240FAFD77}"/>
              </a:ext>
            </a:extLst>
          </p:cNvPr>
          <p:cNvSpPr/>
          <p:nvPr/>
        </p:nvSpPr>
        <p:spPr>
          <a:xfrm>
            <a:off x="997527" y="2443758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=IF($F23&gt;0;+($M23+$O23+$Q23+$S23+$U23+$W23+$Y23+$AA23+$AC23)*AW23*$J23;0)</a:t>
            </a:r>
            <a:endParaRPr lang="nl-NL" dirty="0"/>
          </a:p>
          <a:p>
            <a:endParaRPr lang="nl-NL" dirty="0"/>
          </a:p>
          <a:p>
            <a:r>
              <a:rPr lang="en-US" dirty="0"/>
              <a:t>=IF(AND(($Q41&lt;(EOMONTH(BM$2;0)));(EOMONTH(BM$2;0)&lt;$R41));$U41;"")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0E9E142-5AB5-4D97-AF5A-B12DB25A4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852412"/>
              </p:ext>
            </p:extLst>
          </p:nvPr>
        </p:nvGraphicFramePr>
        <p:xfrm>
          <a:off x="7358213" y="2226320"/>
          <a:ext cx="47720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5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7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Heard it before? /  ”</a:t>
            </a:r>
            <a:r>
              <a:rPr 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The </a:t>
            </a:r>
            <a:r>
              <a:rPr lang="en-US" alt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potion that solves </a:t>
            </a:r>
            <a:r>
              <a:rPr lang="en-US" altLang="en-US" sz="2000" b="1" dirty="0">
                <a:solidFill>
                  <a:srgbClr val="018AA0"/>
                </a:solidFill>
                <a:latin typeface="Metropolis" panose="00000500000000000000" pitchFamily="50" charset="0"/>
              </a:rPr>
              <a:t>every</a:t>
            </a:r>
            <a:r>
              <a:rPr lang="en-US" alt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 problem !”</a:t>
            </a:r>
            <a:endParaRPr lang="en-US" sz="20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5477163" y="1944348"/>
            <a:ext cx="60815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Haarlem oil</a:t>
            </a: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 (</a:t>
            </a:r>
            <a:r>
              <a:rPr lang="en-US" b="0" dirty="0">
                <a:solidFill>
                  <a:srgbClr val="018AA0"/>
                </a:solidFill>
                <a:latin typeface="Arial" panose="020B0604020202020204" pitchFamily="34" charset="0"/>
                <a:hlinkClick r:id="rId2" tooltip="Dutch langu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Dutch</a:t>
            </a:r>
            <a:r>
              <a:rPr lang="en-US" b="0" dirty="0">
                <a:solidFill>
                  <a:srgbClr val="018AA0"/>
                </a:solidFill>
                <a:latin typeface="Arial" panose="020B0604020202020204" pitchFamily="34" charset="0"/>
              </a:rPr>
              <a:t>: </a:t>
            </a:r>
            <a:r>
              <a:rPr lang="en-US" i="1" dirty="0" err="1">
                <a:solidFill>
                  <a:srgbClr val="222222"/>
                </a:solidFill>
                <a:latin typeface="Arial" panose="020B0604020202020204" pitchFamily="34" charset="0"/>
              </a:rPr>
              <a:t>haarlemmerolie</a:t>
            </a: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endParaRPr lang="en-US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It was invented in 1696 by </a:t>
            </a:r>
            <a:r>
              <a:rPr lang="en-US" b="0" dirty="0" err="1">
                <a:solidFill>
                  <a:srgbClr val="222222"/>
                </a:solidFill>
                <a:latin typeface="Arial" panose="020B0604020202020204" pitchFamily="34" charset="0"/>
              </a:rPr>
              <a:t>Claes</a:t>
            </a: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 Tilly and was marketed as a cure for many ailments.</a:t>
            </a:r>
            <a:endParaRPr lang="en-US" b="0" baseline="30000" dirty="0">
              <a:solidFill>
                <a:srgbClr val="0645AD"/>
              </a:solidFill>
              <a:latin typeface="Arial" panose="020B0604020202020204" pitchFamily="34" charset="0"/>
            </a:endParaRPr>
          </a:p>
          <a:p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The word </a:t>
            </a:r>
            <a:r>
              <a:rPr lang="en-US" b="0" i="1" dirty="0" err="1">
                <a:solidFill>
                  <a:srgbClr val="222222"/>
                </a:solidFill>
                <a:latin typeface="Arial" panose="020B0604020202020204" pitchFamily="34" charset="0"/>
              </a:rPr>
              <a:t>haarlemmerolie</a:t>
            </a: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 is now used in Dutch to indicate </a:t>
            </a:r>
            <a:r>
              <a:rPr lang="en-US" dirty="0">
                <a:solidFill>
                  <a:srgbClr val="018AA0"/>
                </a:solidFill>
                <a:latin typeface="Arial" panose="020B0604020202020204" pitchFamily="34" charset="0"/>
              </a:rPr>
              <a:t>a fix for all problems.</a:t>
            </a:r>
          </a:p>
          <a:p>
            <a:endParaRPr lang="en-US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lose up of a bottle&#10;&#10;Description automatically generated">
            <a:extLst>
              <a:ext uri="{FF2B5EF4-FFF2-40B4-BE49-F238E27FC236}">
                <a16:creationId xmlns:a16="http://schemas.microsoft.com/office/drawing/2014/main" id="{5015DFDB-2488-4CF6-A66C-DFC038BBA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05" y="1385030"/>
            <a:ext cx="4974172" cy="49679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04289E-68C0-4B21-BA09-91E626A945C8}"/>
              </a:ext>
            </a:extLst>
          </p:cNvPr>
          <p:cNvSpPr/>
          <p:nvPr/>
        </p:nvSpPr>
        <p:spPr>
          <a:xfrm>
            <a:off x="5126830" y="6488323"/>
            <a:ext cx="60928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: </a:t>
            </a:r>
            <a:r>
              <a:rPr 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https://en.wikipedia.org/wiki/Haarlem_oil</a:t>
            </a:r>
            <a:endParaRPr lang="en-US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4B3FC5-64AC-4CE8-991F-2A30DE591906}"/>
              </a:ext>
            </a:extLst>
          </p:cNvPr>
          <p:cNvSpPr/>
          <p:nvPr/>
        </p:nvSpPr>
        <p:spPr>
          <a:xfrm>
            <a:off x="8110970" y="2947506"/>
            <a:ext cx="41056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018AA0"/>
                </a:solidFill>
              </a:rPr>
              <a:t>Feel like understanding, </a:t>
            </a:r>
          </a:p>
          <a:p>
            <a:r>
              <a:rPr lang="en-US" sz="2800" b="0" dirty="0">
                <a:solidFill>
                  <a:srgbClr val="018AA0"/>
                </a:solidFill>
              </a:rPr>
              <a:t>adapting and </a:t>
            </a:r>
          </a:p>
          <a:p>
            <a:r>
              <a:rPr lang="en-US" sz="2800" b="0" dirty="0">
                <a:solidFill>
                  <a:srgbClr val="018AA0"/>
                </a:solidFill>
              </a:rPr>
              <a:t>reusing this ?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B29DF6-AD19-40C7-8D64-D43ED82AD203}"/>
              </a:ext>
            </a:extLst>
          </p:cNvPr>
          <p:cNvCxnSpPr>
            <a:cxnSpLocks/>
          </p:cNvCxnSpPr>
          <p:nvPr/>
        </p:nvCxnSpPr>
        <p:spPr>
          <a:xfrm flipH="1" flipV="1">
            <a:off x="7182716" y="3038765"/>
            <a:ext cx="775854" cy="193962"/>
          </a:xfrm>
          <a:prstGeom prst="straightConnector1">
            <a:avLst/>
          </a:prstGeom>
          <a:ln w="38100">
            <a:solidFill>
              <a:srgbClr val="018A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3E3CD6-D084-4B73-ACEE-9D74A207CFD5}"/>
              </a:ext>
            </a:extLst>
          </p:cNvPr>
          <p:cNvCxnSpPr>
            <a:cxnSpLocks/>
          </p:cNvCxnSpPr>
          <p:nvPr/>
        </p:nvCxnSpPr>
        <p:spPr>
          <a:xfrm flipH="1">
            <a:off x="7090352" y="4084225"/>
            <a:ext cx="1020618" cy="386175"/>
          </a:xfrm>
          <a:prstGeom prst="straightConnector1">
            <a:avLst/>
          </a:prstGeom>
          <a:ln w="38100">
            <a:solidFill>
              <a:srgbClr val="018A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3305D53-5891-4929-ACBE-3254236B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In fact it is different code, not No-Code</a:t>
            </a:r>
            <a:endParaRPr lang="en-US" b="1" dirty="0">
              <a:solidFill>
                <a:srgbClr val="018AA0"/>
              </a:solidFill>
              <a:latin typeface="Metropolis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E933C-0421-4DC2-A278-A5F0AEF05F30}"/>
              </a:ext>
            </a:extLst>
          </p:cNvPr>
          <p:cNvSpPr/>
          <p:nvPr/>
        </p:nvSpPr>
        <p:spPr>
          <a:xfrm>
            <a:off x="997527" y="2443758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=IF($F23&gt;0;+($M23+$O23+$Q23+$S23+$U23+$W23+$Y23+$AA23+$AC23)*AW23*$J23;0)</a:t>
            </a:r>
            <a:endParaRPr lang="nl-NL" dirty="0"/>
          </a:p>
          <a:p>
            <a:endParaRPr lang="nl-NL" dirty="0"/>
          </a:p>
          <a:p>
            <a:r>
              <a:rPr lang="en-US" dirty="0"/>
              <a:t>=IF(AND(($Q41&lt;(EOMONTH(BM$2;0)));(EOMONTH(BM$2;0)&lt;$R41));$U41;"")</a:t>
            </a:r>
          </a:p>
        </p:txBody>
      </p:sp>
    </p:spTree>
    <p:extLst>
      <p:ext uri="{BB962C8B-B14F-4D97-AF65-F5344CB8AC3E}">
        <p14:creationId xmlns:p14="http://schemas.microsoft.com/office/powerpoint/2010/main" val="8261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066-0654-4C69-96F4-649A804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Low coding and No coding is about </a:t>
            </a:r>
            <a:r>
              <a:rPr lang="en-US" b="1" dirty="0">
                <a:solidFill>
                  <a:srgbClr val="018AA0"/>
                </a:solidFill>
                <a:latin typeface="Metropolis" panose="00000500000000000000" pitchFamily="50" charset="0"/>
              </a:rPr>
              <a:t>Visual Business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91F59A-69BE-49A2-BE3B-EF0600B3A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05" y="1612900"/>
            <a:ext cx="9077325" cy="403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D14948-F639-46F3-AD86-90DA387A2AD6}"/>
              </a:ext>
            </a:extLst>
          </p:cNvPr>
          <p:cNvSpPr/>
          <p:nvPr/>
        </p:nvSpPr>
        <p:spPr>
          <a:xfrm>
            <a:off x="559675" y="5651500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018AA0"/>
                </a:solidFill>
              </a:rPr>
              <a:t>Mendix</a:t>
            </a:r>
            <a:r>
              <a:rPr lang="en-US" sz="2800" b="0" dirty="0">
                <a:solidFill>
                  <a:srgbClr val="018AA0"/>
                </a:solidFill>
              </a:rPr>
              <a:t> “Microflow</a:t>
            </a:r>
          </a:p>
        </p:txBody>
      </p:sp>
    </p:spTree>
    <p:extLst>
      <p:ext uri="{BB962C8B-B14F-4D97-AF65-F5344CB8AC3E}">
        <p14:creationId xmlns:p14="http://schemas.microsoft.com/office/powerpoint/2010/main" val="8984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066-0654-4C69-96F4-649A804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Low coding and No coding is about </a:t>
            </a:r>
            <a:r>
              <a:rPr lang="en-US" b="1" dirty="0">
                <a:solidFill>
                  <a:srgbClr val="018AA0"/>
                </a:solidFill>
                <a:latin typeface="Metropolis" panose="00000500000000000000" pitchFamily="50" charset="0"/>
              </a:rPr>
              <a:t>Visual Business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ECC8AFC-A13A-40E7-8CBC-B300943F1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96" y="1390650"/>
            <a:ext cx="4083438" cy="48928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CD921C-7B0E-4376-A0AA-EAF7E556E615}"/>
              </a:ext>
            </a:extLst>
          </p:cNvPr>
          <p:cNvSpPr/>
          <p:nvPr/>
        </p:nvSpPr>
        <p:spPr>
          <a:xfrm>
            <a:off x="606905" y="5760280"/>
            <a:ext cx="3498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018AA0"/>
                </a:solidFill>
              </a:rPr>
              <a:t>Betty Blocks “Action”</a:t>
            </a:r>
          </a:p>
        </p:txBody>
      </p:sp>
    </p:spTree>
    <p:extLst>
      <p:ext uri="{BB962C8B-B14F-4D97-AF65-F5344CB8AC3E}">
        <p14:creationId xmlns:p14="http://schemas.microsoft.com/office/powerpoint/2010/main" val="31808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066-0654-4C69-96F4-649A804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But there is a catch : </a:t>
            </a:r>
            <a:r>
              <a:rPr lang="en-US" b="1" dirty="0">
                <a:solidFill>
                  <a:srgbClr val="018AA0"/>
                </a:solidFill>
                <a:latin typeface="Metropolis" panose="00000500000000000000" pitchFamily="50" charset="0"/>
              </a:rPr>
              <a:t>Data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86F6766-18CD-4F65-BA94-F7B16DA0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37" y="1420090"/>
            <a:ext cx="61531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A32D4-2620-43AC-859E-08279FBED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  <p:sp>
        <p:nvSpPr>
          <p:cNvPr id="22" name="Title 70">
            <a:extLst>
              <a:ext uri="{FF2B5EF4-FFF2-40B4-BE49-F238E27FC236}">
                <a16:creationId xmlns:a16="http://schemas.microsoft.com/office/drawing/2014/main" id="{154ECAB0-A85D-4C2F-9964-2A2CC2CA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So what is the new word in town ? / </a:t>
            </a:r>
            <a:r>
              <a:rPr lang="en-US" alt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“Citizen Developer”</a:t>
            </a:r>
            <a:endParaRPr lang="en-US" sz="20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4F4845DA-AF2D-4B19-86B5-C9D12D01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19" y="1275916"/>
            <a:ext cx="8701474" cy="489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066-0654-4C69-96F4-649A804D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845432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There is </a:t>
            </a:r>
            <a:r>
              <a:rPr lang="en-US" b="1" dirty="0">
                <a:solidFill>
                  <a:srgbClr val="018AA0"/>
                </a:solidFill>
                <a:latin typeface="Metropolis" panose="00000500000000000000" pitchFamily="50" charset="0"/>
              </a:rPr>
              <a:t>Hope</a:t>
            </a:r>
            <a:r>
              <a:rPr lang="en-US" dirty="0">
                <a:solidFill>
                  <a:srgbClr val="018AA0"/>
                </a:solidFill>
              </a:rPr>
              <a:t> : </a:t>
            </a:r>
            <a:r>
              <a:rPr lang="en-US" b="1" dirty="0">
                <a:solidFill>
                  <a:srgbClr val="018AA0"/>
                </a:solidFill>
                <a:latin typeface="Metropolis" panose="00000500000000000000" pitchFamily="50" charset="0"/>
              </a:rPr>
              <a:t>Sometimes it is not </a:t>
            </a:r>
            <a:r>
              <a:rPr lang="en-US" b="1" i="1" dirty="0">
                <a:solidFill>
                  <a:srgbClr val="018AA0"/>
                </a:solidFill>
                <a:latin typeface="Metropolis" panose="00000500000000000000" pitchFamily="50" charset="0"/>
              </a:rPr>
              <a:t>that</a:t>
            </a:r>
            <a:r>
              <a:rPr lang="en-US" b="1" dirty="0">
                <a:solidFill>
                  <a:srgbClr val="018AA0"/>
                </a:solidFill>
                <a:latin typeface="Metropolis" panose="00000500000000000000" pitchFamily="50" charset="0"/>
              </a:rPr>
              <a:t> complex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4B10C5-9662-4F6F-BB77-D30D93242F50}"/>
              </a:ext>
            </a:extLst>
          </p:cNvPr>
          <p:cNvSpPr/>
          <p:nvPr/>
        </p:nvSpPr>
        <p:spPr>
          <a:xfrm>
            <a:off x="704055" y="1997869"/>
            <a:ext cx="1016477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simple </a:t>
            </a:r>
            <a:r>
              <a:rPr lang="en-US" dirty="0">
                <a:solidFill>
                  <a:srgbClr val="018AA0"/>
                </a:solidFill>
              </a:rPr>
              <a:t>marketing event app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visitor data and whishes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Presenting a </a:t>
            </a:r>
            <a:r>
              <a:rPr lang="en-US" dirty="0">
                <a:solidFill>
                  <a:srgbClr val="018AA0"/>
                </a:solidFill>
              </a:rPr>
              <a:t>new offering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available data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Creating a </a:t>
            </a:r>
            <a:r>
              <a:rPr lang="en-US" dirty="0">
                <a:solidFill>
                  <a:srgbClr val="018AA0"/>
                </a:solidFill>
              </a:rPr>
              <a:t>digital marketing support tool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Turning your own </a:t>
            </a:r>
            <a:r>
              <a:rPr lang="en-US" dirty="0">
                <a:solidFill>
                  <a:srgbClr val="018AA0"/>
                </a:solidFill>
              </a:rPr>
              <a:t>excel into a web based app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your fellow colleagues</a:t>
            </a:r>
          </a:p>
          <a:p>
            <a:r>
              <a:rPr lang="en-US" b="0" dirty="0">
                <a:solidFill>
                  <a:srgbClr val="018AA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066-0654-4C69-96F4-649A804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Still: </a:t>
            </a:r>
            <a:r>
              <a:rPr lang="en-US" b="1" dirty="0">
                <a:solidFill>
                  <a:srgbClr val="018AA0"/>
                </a:solidFill>
                <a:latin typeface="Metropolis" panose="00000500000000000000" pitchFamily="50" charset="0"/>
              </a:rPr>
              <a:t>Sometimes you should leave it to a specialist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4B10C5-9662-4F6F-BB77-D30D93242F50}"/>
              </a:ext>
            </a:extLst>
          </p:cNvPr>
          <p:cNvSpPr/>
          <p:nvPr/>
        </p:nvSpPr>
        <p:spPr>
          <a:xfrm>
            <a:off x="704055" y="1997869"/>
            <a:ext cx="75809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18AA0"/>
                </a:solidFill>
              </a:rPr>
              <a:t>So called “System of Records” : </a:t>
            </a: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Word Processor, ERP, CRM 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rgbClr val="018AA0"/>
                </a:solidFill>
              </a:rPr>
              <a:t>Mass produced and specialized products :  </a:t>
            </a: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Stereo equipment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rgbClr val="018AA0"/>
                </a:solidFill>
              </a:rPr>
              <a:t>Scientifically defined processes. </a:t>
            </a: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complex chemical power plant application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rgbClr val="018AA0"/>
                </a:solidFill>
              </a:rPr>
              <a:t>Software that doesn’t allow for improvisation on the fly: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Air Traffic Control, Airplane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rgbClr val="018AA0"/>
                </a:solidFill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BC625-5972-4902-9023-1565BEE4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927" y="2992582"/>
            <a:ext cx="4156363" cy="20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066-0654-4C69-96F4-649A804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In many cases: </a:t>
            </a:r>
            <a:r>
              <a:rPr lang="en-US" b="1" dirty="0">
                <a:solidFill>
                  <a:srgbClr val="018AA0"/>
                </a:solidFill>
                <a:latin typeface="Metropolis" panose="00000500000000000000" pitchFamily="50" charset="0"/>
              </a:rPr>
              <a:t>Low Coding makes more sense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8D83-3109-49AE-8A4D-71407C0D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27</a:t>
            </a:fld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4B10C5-9662-4F6F-BB77-D30D93242F50}"/>
              </a:ext>
            </a:extLst>
          </p:cNvPr>
          <p:cNvSpPr/>
          <p:nvPr/>
        </p:nvSpPr>
        <p:spPr>
          <a:xfrm>
            <a:off x="704054" y="1997869"/>
            <a:ext cx="114847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need to </a:t>
            </a:r>
            <a:r>
              <a:rPr lang="en-US" dirty="0">
                <a:solidFill>
                  <a:srgbClr val="018AA0"/>
                </a:solidFill>
              </a:rPr>
              <a:t>Experiment</a:t>
            </a:r>
            <a:r>
              <a:rPr lang="en-US" b="0" dirty="0">
                <a:solidFill>
                  <a:srgbClr val="018AA0"/>
                </a:solidFill>
              </a:rPr>
              <a:t>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find out the exact needs of your target users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have a </a:t>
            </a:r>
            <a:r>
              <a:rPr lang="en-US" dirty="0">
                <a:solidFill>
                  <a:srgbClr val="018AA0"/>
                </a:solidFill>
              </a:rPr>
              <a:t>Hunch or Hypothesis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but not yet a well analyzed plan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</a:t>
            </a:r>
            <a:r>
              <a:rPr lang="en-US" b="0" dirty="0">
                <a:solidFill>
                  <a:srgbClr val="018AA0"/>
                </a:solidFill>
              </a:rPr>
              <a:t> </a:t>
            </a:r>
            <a:r>
              <a:rPr lang="en-US" dirty="0">
                <a:solidFill>
                  <a:srgbClr val="018AA0"/>
                </a:solidFill>
              </a:rPr>
              <a:t>Time-to-market</a:t>
            </a:r>
            <a:r>
              <a:rPr lang="en-US" b="0" dirty="0">
                <a:solidFill>
                  <a:srgbClr val="018AA0"/>
                </a:solidFill>
              </a:rPr>
              <a:t>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more essential then accurate business logic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 you are just collecting and</a:t>
            </a:r>
            <a:r>
              <a:rPr lang="en-US" b="0" dirty="0">
                <a:solidFill>
                  <a:srgbClr val="018AA0"/>
                </a:solidFill>
              </a:rPr>
              <a:t> </a:t>
            </a:r>
            <a:r>
              <a:rPr lang="en-US" dirty="0">
                <a:solidFill>
                  <a:srgbClr val="018AA0"/>
                </a:solidFill>
              </a:rPr>
              <a:t>recombining</a:t>
            </a:r>
            <a:r>
              <a:rPr lang="en-US" b="0" dirty="0">
                <a:solidFill>
                  <a:srgbClr val="018AA0"/>
                </a:solidFill>
              </a:rPr>
              <a:t> </a:t>
            </a:r>
            <a:r>
              <a:rPr lang="en-US" dirty="0">
                <a:solidFill>
                  <a:srgbClr val="018AA0"/>
                </a:solidFill>
              </a:rPr>
              <a:t>Data in new innovative ways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want to create an app that is </a:t>
            </a:r>
            <a:r>
              <a:rPr lang="en-US" dirty="0">
                <a:solidFill>
                  <a:srgbClr val="018AA0"/>
                </a:solidFill>
              </a:rPr>
              <a:t>not (yet) core to your business</a:t>
            </a:r>
          </a:p>
        </p:txBody>
      </p:sp>
    </p:spTree>
    <p:extLst>
      <p:ext uri="{BB962C8B-B14F-4D97-AF65-F5344CB8AC3E}">
        <p14:creationId xmlns:p14="http://schemas.microsoft.com/office/powerpoint/2010/main" val="36764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  <p:sp>
        <p:nvSpPr>
          <p:cNvPr id="7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  <a:latin typeface="Metropolis" panose="00000500000000000000" pitchFamily="50" charset="0"/>
              </a:rPr>
              <a:t>Low/No-Coding is not</a:t>
            </a:r>
            <a:r>
              <a:rPr lang="en-US" dirty="0">
                <a:solidFill>
                  <a:srgbClr val="018AA0"/>
                </a:solidFill>
              </a:rPr>
              <a:t>  </a:t>
            </a:r>
            <a:r>
              <a:rPr lang="en-US" sz="2400" dirty="0">
                <a:solidFill>
                  <a:srgbClr val="018AA0"/>
                </a:solidFill>
              </a:rPr>
              <a:t>”</a:t>
            </a:r>
            <a:r>
              <a:rPr lang="en-US" sz="2400" dirty="0">
                <a:solidFill>
                  <a:srgbClr val="018AA0"/>
                </a:solidFill>
                <a:latin typeface="Metropolis" panose="00000500000000000000" pitchFamily="50" charset="0"/>
              </a:rPr>
              <a:t>The </a:t>
            </a:r>
            <a:r>
              <a:rPr lang="en-US" altLang="en-US" sz="2400" dirty="0">
                <a:solidFill>
                  <a:srgbClr val="018AA0"/>
                </a:solidFill>
                <a:latin typeface="Metropolis" panose="00000500000000000000" pitchFamily="50" charset="0"/>
              </a:rPr>
              <a:t>potion that solves </a:t>
            </a:r>
            <a:r>
              <a:rPr lang="en-US" altLang="en-US" sz="2400" b="1" dirty="0">
                <a:solidFill>
                  <a:srgbClr val="018AA0"/>
                </a:solidFill>
                <a:latin typeface="Metropolis" panose="00000500000000000000" pitchFamily="50" charset="0"/>
              </a:rPr>
              <a:t>every</a:t>
            </a:r>
            <a:r>
              <a:rPr lang="en-US" altLang="en-US" sz="2400" dirty="0">
                <a:solidFill>
                  <a:srgbClr val="018AA0"/>
                </a:solidFill>
                <a:latin typeface="Metropolis" panose="00000500000000000000" pitchFamily="50" charset="0"/>
              </a:rPr>
              <a:t> problem ”</a:t>
            </a:r>
            <a:endParaRPr lang="en-US" sz="24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pic>
        <p:nvPicPr>
          <p:cNvPr id="9" name="Picture 8" descr="A close up of a bottle&#10;&#10;Description automatically generated">
            <a:extLst>
              <a:ext uri="{FF2B5EF4-FFF2-40B4-BE49-F238E27FC236}">
                <a16:creationId xmlns:a16="http://schemas.microsoft.com/office/drawing/2014/main" id="{5015DFDB-2488-4CF6-A66C-DFC038BBA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9" y="1605525"/>
            <a:ext cx="4974172" cy="49679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04289E-68C0-4B21-BA09-91E626A945C8}"/>
              </a:ext>
            </a:extLst>
          </p:cNvPr>
          <p:cNvSpPr/>
          <p:nvPr/>
        </p:nvSpPr>
        <p:spPr>
          <a:xfrm>
            <a:off x="5126830" y="6488323"/>
            <a:ext cx="60928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: </a:t>
            </a:r>
            <a:r>
              <a:rPr 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https://en.wikipedia.org/wiki/Haarlem_oil</a:t>
            </a:r>
            <a:endParaRPr lang="en-US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12B24-B190-4A66-9043-8606B0FBEA9A}"/>
              </a:ext>
            </a:extLst>
          </p:cNvPr>
          <p:cNvSpPr/>
          <p:nvPr/>
        </p:nvSpPr>
        <p:spPr>
          <a:xfrm>
            <a:off x="3861597" y="1605525"/>
            <a:ext cx="83272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8AA0"/>
                </a:solidFill>
              </a:rPr>
              <a:t>Low/No-coding is Good:</a:t>
            </a:r>
          </a:p>
          <a:p>
            <a:endParaRPr lang="en-US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need to interact with your user audience </a:t>
            </a: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</a:t>
            </a:r>
            <a:r>
              <a:rPr lang="en-US" dirty="0">
                <a:solidFill>
                  <a:srgbClr val="018AA0"/>
                </a:solidFill>
              </a:rPr>
              <a:t>figure out needs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need to</a:t>
            </a:r>
          </a:p>
          <a:p>
            <a:r>
              <a:rPr lang="en-US" dirty="0">
                <a:solidFill>
                  <a:srgbClr val="018AA0"/>
                </a:solidFill>
              </a:rPr>
              <a:t>adjust and adapt quickly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single and small changes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a </a:t>
            </a:r>
            <a:r>
              <a:rPr lang="en-US" dirty="0">
                <a:solidFill>
                  <a:srgbClr val="018AA0"/>
                </a:solidFill>
              </a:rPr>
              <a:t>quick time to market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more important than </a:t>
            </a:r>
            <a:r>
              <a:rPr lang="en-US" dirty="0">
                <a:solidFill>
                  <a:srgbClr val="018AA0"/>
                </a:solidFill>
              </a:rPr>
              <a:t>operational cost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plan for </a:t>
            </a:r>
            <a:r>
              <a:rPr lang="en-US" dirty="0">
                <a:solidFill>
                  <a:srgbClr val="018AA0"/>
                </a:solidFill>
              </a:rPr>
              <a:t>multiple innovative solutions in a row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need to </a:t>
            </a:r>
            <a:r>
              <a:rPr lang="en-US" dirty="0">
                <a:solidFill>
                  <a:srgbClr val="018AA0"/>
                </a:solidFill>
              </a:rPr>
              <a:t>increase productivity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an existing team</a:t>
            </a:r>
          </a:p>
          <a:p>
            <a:endParaRPr lang="en-US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rgbClr val="018AA0"/>
                </a:solidFill>
              </a:rPr>
              <a:t> 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rgbClr val="018AA0"/>
                </a:solidFill>
              </a:rPr>
              <a:t>  	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rgbClr val="018AA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5F83-2C66-4206-BCF6-ECC6FB4D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But even then: </a:t>
            </a:r>
            <a:r>
              <a:rPr lang="en-US" b="1" dirty="0">
                <a:solidFill>
                  <a:srgbClr val="018AA0"/>
                </a:solidFill>
                <a:latin typeface="Metropolis" panose="00000500000000000000" pitchFamily="50" charset="0"/>
              </a:rPr>
              <a:t>don’t start developing too soon </a:t>
            </a:r>
            <a:endParaRPr lang="en-US" sz="1800" b="1" dirty="0">
              <a:solidFill>
                <a:srgbClr val="018AA0"/>
              </a:solidFill>
              <a:latin typeface="Metropolis" panose="000005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8DBAE-83A8-48D6-A7F8-88284AAFD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2E448-2AF6-4870-A56E-17101434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87" y="1595438"/>
            <a:ext cx="5868250" cy="43767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F96D5E-E16E-4EEA-B3C2-325841D3D8CA}"/>
              </a:ext>
            </a:extLst>
          </p:cNvPr>
          <p:cNvSpPr/>
          <p:nvPr/>
        </p:nvSpPr>
        <p:spPr>
          <a:xfrm>
            <a:off x="7631735" y="5974819"/>
            <a:ext cx="1467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: www.reddit.com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954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A32D4-2620-43AC-859E-08279FBED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DCB29-A7FE-4F8A-80A9-70CB1774E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73" y="1757126"/>
            <a:ext cx="2423882" cy="4026110"/>
          </a:xfrm>
          <a:prstGeom prst="rect">
            <a:avLst/>
          </a:prstGeom>
        </p:spPr>
      </p:pic>
      <p:sp>
        <p:nvSpPr>
          <p:cNvPr id="11" name="Title 70">
            <a:extLst>
              <a:ext uri="{FF2B5EF4-FFF2-40B4-BE49-F238E27FC236}">
                <a16:creationId xmlns:a16="http://schemas.microsoft.com/office/drawing/2014/main" id="{08499BC0-A436-42BA-A26A-B0141C18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Innovation Kite | </a:t>
            </a:r>
            <a:r>
              <a:rPr lang="en-US" alt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About us</a:t>
            </a:r>
            <a:endParaRPr lang="en-US" sz="20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3D7C0C-2EFE-417D-8224-1C8E1181F399}"/>
              </a:ext>
            </a:extLst>
          </p:cNvPr>
          <p:cNvSpPr/>
          <p:nvPr/>
        </p:nvSpPr>
        <p:spPr>
          <a:xfrm>
            <a:off x="5317653" y="3505418"/>
            <a:ext cx="5404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Connecting</a:t>
            </a:r>
            <a:r>
              <a:rPr lang="en-US" dirty="0">
                <a:solidFill>
                  <a:srgbClr val="018AA0"/>
                </a:solidFill>
              </a:rPr>
              <a:t>     Design Thinking </a:t>
            </a:r>
          </a:p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with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018AA0"/>
                </a:solidFill>
              </a:rPr>
              <a:t>               Software Engineering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00C3C1-4940-4376-BECC-C93EE1177AA2}"/>
              </a:ext>
            </a:extLst>
          </p:cNvPr>
          <p:cNvSpPr/>
          <p:nvPr/>
        </p:nvSpPr>
        <p:spPr>
          <a:xfrm>
            <a:off x="5317653" y="2014488"/>
            <a:ext cx="62318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Partner to our customers for successful</a:t>
            </a:r>
          </a:p>
          <a:p>
            <a:r>
              <a:rPr lang="en-US" dirty="0">
                <a:solidFill>
                  <a:srgbClr val="018AA0"/>
                </a:solidFill>
              </a:rPr>
              <a:t>Co-Innovation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018AA0"/>
                </a:solidFill>
              </a:rPr>
              <a:t>Digital Transformation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1A9215-A415-4B9C-8FF4-BC1263AC6F31}"/>
              </a:ext>
            </a:extLst>
          </p:cNvPr>
          <p:cNvSpPr/>
          <p:nvPr/>
        </p:nvSpPr>
        <p:spPr>
          <a:xfrm>
            <a:off x="6693875" y="4870568"/>
            <a:ext cx="2215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18AA0"/>
                </a:solidFill>
              </a:rPr>
              <a:t>Kite Thinking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  <p:sp>
        <p:nvSpPr>
          <p:cNvPr id="7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Take one step backwards first</a:t>
            </a:r>
            <a:endParaRPr lang="en-US" sz="20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7AF822-4E94-4651-B7A6-42AA703271F4}"/>
              </a:ext>
            </a:extLst>
          </p:cNvPr>
          <p:cNvSpPr/>
          <p:nvPr/>
        </p:nvSpPr>
        <p:spPr>
          <a:xfrm>
            <a:off x="3808932" y="2754899"/>
            <a:ext cx="3916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018AA0"/>
                </a:solidFill>
              </a:rPr>
              <a:t>ZERO code</a:t>
            </a:r>
          </a:p>
        </p:txBody>
      </p:sp>
    </p:spTree>
    <p:extLst>
      <p:ext uri="{BB962C8B-B14F-4D97-AF65-F5344CB8AC3E}">
        <p14:creationId xmlns:p14="http://schemas.microsoft.com/office/powerpoint/2010/main" val="40061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>
          <a:xfrm>
            <a:off x="665163" y="365125"/>
            <a:ext cx="10922000" cy="1325563"/>
          </a:xfrm>
        </p:spPr>
        <p:txBody>
          <a:bodyPr/>
          <a:lstStyle/>
          <a:p>
            <a:r>
              <a:rPr lang="en-US" sz="2500" dirty="0">
                <a:solidFill>
                  <a:srgbClr val="018AA0"/>
                </a:solidFill>
                <a:latin typeface="Metropolis" charset="0"/>
                <a:cs typeface="Metropolis" charset="0"/>
              </a:rPr>
              <a:t>Concluding</a:t>
            </a:r>
            <a:endParaRPr lang="en-US" sz="1800" dirty="0">
              <a:solidFill>
                <a:srgbClr val="018AA0"/>
              </a:solidFill>
              <a:latin typeface="Metropolis Thin" charset="0"/>
            </a:endParaRPr>
          </a:p>
        </p:txBody>
      </p:sp>
      <p:sp>
        <p:nvSpPr>
          <p:cNvPr id="389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Metropolis" charset="0"/>
              </a:rPr>
              <a:t>Dit is een tekstje </a:t>
            </a:r>
          </a:p>
          <a:p>
            <a:pPr marL="0" indent="0">
              <a:buFont typeface="Arial" charset="0"/>
              <a:buNone/>
            </a:pPr>
            <a:endParaRPr lang="en-US">
              <a:latin typeface="Metropolis" charset="0"/>
            </a:endParaRPr>
          </a:p>
          <a:p>
            <a:pPr marL="0" indent="0">
              <a:buFont typeface="Arial" charset="0"/>
              <a:buNone/>
            </a:pPr>
            <a:r>
              <a:rPr lang="en-US">
                <a:latin typeface="Metropolis" charset="0"/>
              </a:rPr>
              <a:t>Dit is ook een tekstje</a:t>
            </a:r>
          </a:p>
        </p:txBody>
      </p:sp>
      <p:pic>
        <p:nvPicPr>
          <p:cNvPr id="38915" name="Picture 1" descr="Vlieger_verbrede vers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493838"/>
            <a:ext cx="12292013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 descr="LOGO Resourcing pros_slo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97" y="5761038"/>
            <a:ext cx="45751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6513" y="5183188"/>
            <a:ext cx="12292013" cy="209550"/>
          </a:xfrm>
          <a:prstGeom prst="rect">
            <a:avLst/>
          </a:prstGeom>
          <a:solidFill>
            <a:srgbClr val="0084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18" name="Picture 1" descr="Slider-Innovation-Kite-Blue-Green-Red-a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503363"/>
            <a:ext cx="122777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Slider-Innovation-Kite-Blue-Green-Red-a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490663"/>
            <a:ext cx="12279313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1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A32D4-2620-43AC-859E-08279FBED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32</a:t>
            </a:fld>
            <a:endParaRPr lang="nl-NL" dirty="0"/>
          </a:p>
        </p:txBody>
      </p:sp>
      <p:sp>
        <p:nvSpPr>
          <p:cNvPr id="22" name="Title 70">
            <a:extLst>
              <a:ext uri="{FF2B5EF4-FFF2-40B4-BE49-F238E27FC236}">
                <a16:creationId xmlns:a16="http://schemas.microsoft.com/office/drawing/2014/main" id="{154ECAB0-A85D-4C2F-9964-2A2CC2CA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Do it yourself / </a:t>
            </a:r>
            <a:r>
              <a:rPr lang="en-US" alt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Many options for “Citizen Developers”</a:t>
            </a:r>
            <a:endParaRPr lang="en-US" sz="20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pic>
        <p:nvPicPr>
          <p:cNvPr id="4" name="Picture 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A1AC41A-64E9-4FB1-B114-4AF1F8A8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70" y="1834966"/>
            <a:ext cx="3539231" cy="2651007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74FD8AF8-A6AC-4643-BB77-0DF72056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100" y="3265569"/>
            <a:ext cx="4344055" cy="244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A32D4-2620-43AC-859E-08279FBED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33</a:t>
            </a:fld>
            <a:endParaRPr lang="nl-NL" dirty="0"/>
          </a:p>
        </p:txBody>
      </p:sp>
      <p:sp>
        <p:nvSpPr>
          <p:cNvPr id="22" name="Title 70">
            <a:extLst>
              <a:ext uri="{FF2B5EF4-FFF2-40B4-BE49-F238E27FC236}">
                <a16:creationId xmlns:a16="http://schemas.microsoft.com/office/drawing/2014/main" id="{154ECAB0-A85D-4C2F-9964-2A2CC2CA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Do it yourself / </a:t>
            </a:r>
            <a:r>
              <a:rPr lang="en-US" alt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Many options – Many limitations too</a:t>
            </a:r>
            <a:endParaRPr lang="en-US" sz="20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pic>
        <p:nvPicPr>
          <p:cNvPr id="4" name="Picture 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A1AC41A-64E9-4FB1-B114-4AF1F8A8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70" y="1834966"/>
            <a:ext cx="3539231" cy="2651007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74FD8AF8-A6AC-4643-BB77-0DF72056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100" y="3265569"/>
            <a:ext cx="4344055" cy="244080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C2CD6D4-4FA7-45CD-B368-034C06CD71A3}"/>
              </a:ext>
            </a:extLst>
          </p:cNvPr>
          <p:cNvSpPr/>
          <p:nvPr/>
        </p:nvSpPr>
        <p:spPr>
          <a:xfrm>
            <a:off x="5079901" y="1800880"/>
            <a:ext cx="632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18AA0"/>
                </a:solidFill>
              </a:rPr>
              <a:t>Flexible but Single user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A7B179-E8C5-4D41-A76B-8992AF56560A}"/>
              </a:ext>
            </a:extLst>
          </p:cNvPr>
          <p:cNvSpPr/>
          <p:nvPr/>
        </p:nvSpPr>
        <p:spPr>
          <a:xfrm>
            <a:off x="2296758" y="5340166"/>
            <a:ext cx="632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18AA0"/>
                </a:solidFill>
              </a:rPr>
              <a:t>Online but no business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A32D4-2620-43AC-859E-08279FBED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34</a:t>
            </a:fld>
            <a:endParaRPr lang="nl-NL" dirty="0"/>
          </a:p>
        </p:txBody>
      </p:sp>
      <p:sp>
        <p:nvSpPr>
          <p:cNvPr id="22" name="Title 70">
            <a:extLst>
              <a:ext uri="{FF2B5EF4-FFF2-40B4-BE49-F238E27FC236}">
                <a16:creationId xmlns:a16="http://schemas.microsoft.com/office/drawing/2014/main" id="{154ECAB0-A85D-4C2F-9964-2A2CC2CA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Low &amp; No Coding / </a:t>
            </a:r>
            <a:r>
              <a:rPr lang="en-US" alt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Taking the programming out of software development</a:t>
            </a:r>
            <a:endParaRPr lang="en-US" sz="20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0DBCE-E553-4061-BAA2-55A2EE9D7226}"/>
              </a:ext>
            </a:extLst>
          </p:cNvPr>
          <p:cNvSpPr/>
          <p:nvPr/>
        </p:nvSpPr>
        <p:spPr>
          <a:xfrm>
            <a:off x="5193704" y="1825763"/>
            <a:ext cx="69882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</a:t>
            </a:r>
            <a:r>
              <a:rPr lang="en-US" b="0" dirty="0" err="1">
                <a:solidFill>
                  <a:srgbClr val="018AA0"/>
                </a:solidFill>
              </a:rPr>
              <a:t>Wordpress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was to </a:t>
            </a:r>
            <a:r>
              <a:rPr lang="en-US" b="0" dirty="0">
                <a:solidFill>
                  <a:srgbClr val="018AA0"/>
                </a:solidFill>
              </a:rPr>
              <a:t>Front End </a:t>
            </a: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coding like HTML </a:t>
            </a:r>
          </a:p>
          <a:p>
            <a:r>
              <a:rPr lang="en-US" dirty="0">
                <a:solidFill>
                  <a:srgbClr val="018AA0"/>
                </a:solidFill>
              </a:rPr>
              <a:t>Presenting Data Online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what </a:t>
            </a:r>
            <a:r>
              <a:rPr lang="en-US" b="0" dirty="0">
                <a:solidFill>
                  <a:srgbClr val="018AA0"/>
                </a:solidFill>
              </a:rPr>
              <a:t>No &amp; Low coding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to </a:t>
            </a:r>
            <a:r>
              <a:rPr lang="en-US" b="0" dirty="0">
                <a:solidFill>
                  <a:srgbClr val="018AA0"/>
                </a:solidFill>
              </a:rPr>
              <a:t>Back End </a:t>
            </a:r>
          </a:p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 development creating Apps</a:t>
            </a:r>
          </a:p>
          <a:p>
            <a:r>
              <a:rPr lang="en-US" dirty="0">
                <a:solidFill>
                  <a:srgbClr val="018AA0"/>
                </a:solidFill>
              </a:rPr>
              <a:t>Offering Business Logic Online 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too</a:t>
            </a:r>
          </a:p>
        </p:txBody>
      </p:sp>
      <p:pic>
        <p:nvPicPr>
          <p:cNvPr id="9" name="Picture 8" descr="Icon Building Blocks.png">
            <a:extLst>
              <a:ext uri="{FF2B5EF4-FFF2-40B4-BE49-F238E27FC236}">
                <a16:creationId xmlns:a16="http://schemas.microsoft.com/office/drawing/2014/main" id="{68EE0139-EEC2-45AC-8D1A-07ED6636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02" y="1950587"/>
            <a:ext cx="2540000" cy="25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F8AF34-EE3E-4E54-BAA3-9717B82F6DDF}"/>
              </a:ext>
            </a:extLst>
          </p:cNvPr>
          <p:cNvSpPr/>
          <p:nvPr/>
        </p:nvSpPr>
        <p:spPr>
          <a:xfrm>
            <a:off x="1809502" y="5000824"/>
            <a:ext cx="9102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018AA0"/>
                </a:solidFill>
              </a:rPr>
              <a:t>“Drag and drop” ready building blocks in a visual manner</a:t>
            </a:r>
          </a:p>
          <a:p>
            <a:pPr algn="ctr"/>
            <a:r>
              <a:rPr lang="en-US" b="0" dirty="0">
                <a:solidFill>
                  <a:srgbClr val="018AA0"/>
                </a:solidFill>
              </a:rPr>
              <a:t>Creating your online solution without requiring expert IT know how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650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A32D4-2620-43AC-859E-08279FBED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35</a:t>
            </a:fld>
            <a:endParaRPr lang="nl-NL" dirty="0"/>
          </a:p>
        </p:txBody>
      </p:sp>
      <p:sp>
        <p:nvSpPr>
          <p:cNvPr id="22" name="Title 70">
            <a:extLst>
              <a:ext uri="{FF2B5EF4-FFF2-40B4-BE49-F238E27FC236}">
                <a16:creationId xmlns:a16="http://schemas.microsoft.com/office/drawing/2014/main" id="{154ECAB0-A85D-4C2F-9964-2A2CC2CA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Up next </a:t>
            </a:r>
            <a:endParaRPr lang="en-US" sz="20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0DBCE-E553-4061-BAA2-55A2EE9D7226}"/>
              </a:ext>
            </a:extLst>
          </p:cNvPr>
          <p:cNvSpPr/>
          <p:nvPr/>
        </p:nvSpPr>
        <p:spPr>
          <a:xfrm>
            <a:off x="1789519" y="1733312"/>
            <a:ext cx="9270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8AA0"/>
                </a:solidFill>
              </a:rPr>
              <a:t>Zero Coding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rgbClr val="018AA0"/>
                </a:solidFill>
              </a:rPr>
              <a:t>A fast track into formulating your Ideas and making them tangible</a:t>
            </a:r>
          </a:p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Teysir Turunç – Resourcing Pros - Visual Engineering Studio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332A0-117C-4D9F-B184-78D0B757B7F1}"/>
              </a:ext>
            </a:extLst>
          </p:cNvPr>
          <p:cNvSpPr/>
          <p:nvPr/>
        </p:nvSpPr>
        <p:spPr>
          <a:xfrm>
            <a:off x="1789518" y="3748259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8AA0"/>
                </a:solidFill>
              </a:rPr>
              <a:t>Low Coding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rgbClr val="018AA0"/>
                </a:solidFill>
              </a:rPr>
              <a:t>An interactive demo using one of the leading No-Code platform providers</a:t>
            </a:r>
          </a:p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Dirk– Betty Blocks expert at Nieuwland GIS Solutions</a:t>
            </a:r>
          </a:p>
        </p:txBody>
      </p:sp>
    </p:spTree>
    <p:extLst>
      <p:ext uri="{BB962C8B-B14F-4D97-AF65-F5344CB8AC3E}">
        <p14:creationId xmlns:p14="http://schemas.microsoft.com/office/powerpoint/2010/main" val="39313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7" descr="Icon Innovation Kite.jpg">
            <a:extLst>
              <a:ext uri="{FF2B5EF4-FFF2-40B4-BE49-F238E27FC236}">
                <a16:creationId xmlns:a16="http://schemas.microsoft.com/office/drawing/2014/main" id="{8F82F5A6-D2F9-47A4-ADEE-7C98789C7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351338"/>
            <a:ext cx="1395412" cy="187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E59724-0537-413C-BB48-AC839F0C7FC1}"/>
              </a:ext>
            </a:extLst>
          </p:cNvPr>
          <p:cNvSpPr/>
          <p:nvPr/>
        </p:nvSpPr>
        <p:spPr>
          <a:xfrm>
            <a:off x="4980394" y="4247912"/>
            <a:ext cx="56495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Edgar Kiwiet</a:t>
            </a:r>
          </a:p>
          <a:p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edgar.kiwiet@innovation-kite.com</a:t>
            </a:r>
          </a:p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+31 6 2044 7064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A61E6-EECB-410F-AC0B-2D09D1EF8407}"/>
              </a:ext>
            </a:extLst>
          </p:cNvPr>
          <p:cNvSpPr/>
          <p:nvPr/>
        </p:nvSpPr>
        <p:spPr>
          <a:xfrm>
            <a:off x="5384800" y="6299200"/>
            <a:ext cx="1514764" cy="37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A32D4-2620-43AC-859E-08279FBED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DCB29-A7FE-4F8A-80A9-70CB1774E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73" y="1757126"/>
            <a:ext cx="2423882" cy="4026110"/>
          </a:xfrm>
          <a:prstGeom prst="rect">
            <a:avLst/>
          </a:prstGeom>
        </p:spPr>
      </p:pic>
      <p:sp>
        <p:nvSpPr>
          <p:cNvPr id="11" name="Title 70">
            <a:extLst>
              <a:ext uri="{FF2B5EF4-FFF2-40B4-BE49-F238E27FC236}">
                <a16:creationId xmlns:a16="http://schemas.microsoft.com/office/drawing/2014/main" id="{08499BC0-A436-42BA-A26A-B0141C18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Kite Thinking / </a:t>
            </a:r>
            <a:r>
              <a:rPr lang="en-US" alt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Connecting Design Thinking to Software Engineering</a:t>
            </a:r>
            <a:endParaRPr lang="en-US" sz="20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00C3C1-4940-4376-BECC-C93EE1177AA2}"/>
              </a:ext>
            </a:extLst>
          </p:cNvPr>
          <p:cNvSpPr/>
          <p:nvPr/>
        </p:nvSpPr>
        <p:spPr>
          <a:xfrm>
            <a:off x="5317653" y="2034371"/>
            <a:ext cx="6395340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Design thinking is a process for </a:t>
            </a:r>
          </a:p>
          <a:p>
            <a:r>
              <a:rPr lang="en-US" dirty="0">
                <a:solidFill>
                  <a:srgbClr val="018AA0"/>
                </a:solidFill>
              </a:rPr>
              <a:t>Creative problem solving</a:t>
            </a:r>
            <a:r>
              <a:rPr lang="en-US" b="0" dirty="0">
                <a:solidFill>
                  <a:srgbClr val="018AA0"/>
                </a:solidFill>
              </a:rPr>
              <a:t>. 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It encourages organizations </a:t>
            </a:r>
          </a:p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to </a:t>
            </a:r>
            <a:r>
              <a:rPr lang="en-US" dirty="0">
                <a:solidFill>
                  <a:srgbClr val="018AA0"/>
                </a:solidFill>
              </a:rPr>
              <a:t>focus on the </a:t>
            </a:r>
            <a:r>
              <a:rPr lang="en-US" sz="2800" dirty="0">
                <a:solidFill>
                  <a:srgbClr val="018AA0"/>
                </a:solidFill>
              </a:rPr>
              <a:t>People</a:t>
            </a:r>
            <a:r>
              <a:rPr lang="en-US" dirty="0">
                <a:solidFill>
                  <a:srgbClr val="018AA0"/>
                </a:solidFill>
              </a:rPr>
              <a:t>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they're creating for, 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Leading to better products, services, </a:t>
            </a:r>
          </a:p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and internal processes.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A32D4-2620-43AC-859E-08279FBED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11" name="Title 70">
            <a:extLst>
              <a:ext uri="{FF2B5EF4-FFF2-40B4-BE49-F238E27FC236}">
                <a16:creationId xmlns:a16="http://schemas.microsoft.com/office/drawing/2014/main" id="{08499BC0-A436-42BA-A26A-B0141C18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Ideation / </a:t>
            </a:r>
            <a:r>
              <a:rPr lang="en-US" alt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How to add Business Value</a:t>
            </a:r>
            <a:endParaRPr lang="en-US" sz="20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00C3C1-4940-4376-BECC-C93EE1177AA2}"/>
              </a:ext>
            </a:extLst>
          </p:cNvPr>
          <p:cNvSpPr/>
          <p:nvPr/>
        </p:nvSpPr>
        <p:spPr>
          <a:xfrm>
            <a:off x="5317654" y="2034371"/>
            <a:ext cx="67161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Generating</a:t>
            </a:r>
            <a:r>
              <a:rPr lang="en-US" b="0" dirty="0">
                <a:solidFill>
                  <a:srgbClr val="018AA0"/>
                </a:solidFill>
              </a:rPr>
              <a:t> </a:t>
            </a:r>
            <a:r>
              <a:rPr lang="en-US" dirty="0">
                <a:solidFill>
                  <a:srgbClr val="018AA0"/>
                </a:solidFill>
              </a:rPr>
              <a:t>fresh ideas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that can be transformed into </a:t>
            </a:r>
            <a:r>
              <a:rPr lang="en-US" dirty="0">
                <a:solidFill>
                  <a:srgbClr val="018AA0"/>
                </a:solidFill>
              </a:rPr>
              <a:t>innovative solutions</a:t>
            </a:r>
            <a:r>
              <a:rPr lang="en-US" b="0" dirty="0">
                <a:solidFill>
                  <a:srgbClr val="018AA0"/>
                </a:solidFill>
              </a:rPr>
              <a:t>. 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dirty="0">
                <a:solidFill>
                  <a:srgbClr val="018AA0"/>
                </a:solidFill>
              </a:rPr>
              <a:t>Brainstorming</a:t>
            </a:r>
            <a:r>
              <a:rPr lang="en-US" b="0" dirty="0">
                <a:solidFill>
                  <a:srgbClr val="018AA0"/>
                </a:solidFill>
              </a:rPr>
              <a:t>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with a more </a:t>
            </a:r>
            <a:r>
              <a:rPr lang="en-US" dirty="0">
                <a:solidFill>
                  <a:srgbClr val="018AA0"/>
                </a:solidFill>
              </a:rPr>
              <a:t>solution focused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approach</a:t>
            </a:r>
            <a:r>
              <a:rPr lang="en-US" b="0" dirty="0">
                <a:solidFill>
                  <a:srgbClr val="018AA0"/>
                </a:solidFill>
              </a:rPr>
              <a:t>.</a:t>
            </a:r>
          </a:p>
          <a:p>
            <a:endParaRPr lang="en-US" b="0" dirty="0">
              <a:solidFill>
                <a:srgbClr val="018AA0"/>
              </a:solidFill>
            </a:endParaRPr>
          </a:p>
          <a:p>
            <a:r>
              <a:rPr lang="en-US" dirty="0">
                <a:solidFill>
                  <a:srgbClr val="018AA0"/>
                </a:solidFill>
              </a:rPr>
              <a:t>New business</a:t>
            </a:r>
            <a:r>
              <a:rPr lang="en-US" b="0" dirty="0">
                <a:solidFill>
                  <a:srgbClr val="018AA0"/>
                </a:solidFill>
              </a:rPr>
              <a:t>,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b="0" dirty="0">
                <a:solidFill>
                  <a:srgbClr val="018AA0"/>
                </a:solidFill>
              </a:rPr>
              <a:t> </a:t>
            </a:r>
            <a:r>
              <a:rPr lang="en-US" dirty="0">
                <a:solidFill>
                  <a:srgbClr val="018AA0"/>
                </a:solidFill>
              </a:rPr>
              <a:t>new product</a:t>
            </a:r>
            <a:r>
              <a:rPr lang="en-US" b="0" dirty="0">
                <a:solidFill>
                  <a:srgbClr val="018AA0"/>
                </a:solidFill>
              </a:rPr>
              <a:t>, </a:t>
            </a:r>
            <a:r>
              <a:rPr lang="en-US" dirty="0">
                <a:solidFill>
                  <a:srgbClr val="018AA0"/>
                </a:solidFill>
              </a:rPr>
              <a:t>new content</a:t>
            </a:r>
            <a:r>
              <a:rPr lang="en-US" b="0" dirty="0">
                <a:solidFill>
                  <a:srgbClr val="018AA0"/>
                </a:solidFill>
              </a:rPr>
              <a:t>, </a:t>
            </a:r>
            <a:r>
              <a:rPr lang="en-US" dirty="0">
                <a:solidFill>
                  <a:srgbClr val="018AA0"/>
                </a:solidFill>
              </a:rPr>
              <a:t>inventive ways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of talking about or marketing an existing product or service</a:t>
            </a:r>
            <a:r>
              <a:rPr lang="en-US" b="0" dirty="0">
                <a:solidFill>
                  <a:srgbClr val="018AA0"/>
                </a:solidFill>
              </a:rPr>
              <a:t>. </a:t>
            </a:r>
          </a:p>
          <a:p>
            <a:endParaRPr lang="en-US" b="0" dirty="0">
              <a:solidFill>
                <a:srgbClr val="018A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97FE4-359E-49C2-AA2F-C2FD342C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67" y="2034371"/>
            <a:ext cx="4117327" cy="32971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52591E-7394-486D-9FB0-C38E2BEAC51B}"/>
              </a:ext>
            </a:extLst>
          </p:cNvPr>
          <p:cNvSpPr/>
          <p:nvPr/>
        </p:nvSpPr>
        <p:spPr>
          <a:xfrm>
            <a:off x="5126830" y="6363760"/>
            <a:ext cx="60928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:https://meetingsimagined.com</a:t>
            </a:r>
          </a:p>
          <a:p>
            <a:pPr algn="r"/>
            <a:r>
              <a:rPr 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https://www.fusingcreativity.com/ideation/what-is-ideation/</a:t>
            </a:r>
          </a:p>
          <a:p>
            <a:pPr algn="r"/>
            <a:endParaRPr lang="en-US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B308A-5A25-4623-9BB7-FCB18678A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8239" y="0"/>
            <a:ext cx="21069826" cy="729133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7287" y="513105"/>
            <a:ext cx="11019816" cy="5990528"/>
          </a:xfrm>
          <a:prstGeom prst="roundRect">
            <a:avLst/>
          </a:prstGeom>
          <a:solidFill>
            <a:srgbClr val="018A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Innovati</a:t>
            </a:r>
            <a:r>
              <a:rPr lang="en-US" sz="4000" dirty="0"/>
              <a:t>	on </a:t>
            </a:r>
            <a:endParaRPr lang="nl-NL" sz="4000" dirty="0"/>
          </a:p>
          <a:p>
            <a:pPr algn="ctr"/>
            <a:endParaRPr lang="nl-NL" sz="4000" dirty="0"/>
          </a:p>
          <a:p>
            <a:pPr algn="ctr"/>
            <a:r>
              <a:rPr lang="nl-NL" sz="4000" dirty="0"/>
              <a:t>=</a:t>
            </a:r>
          </a:p>
          <a:p>
            <a:pPr algn="ctr"/>
            <a:endParaRPr lang="nl-NL" sz="4000" dirty="0"/>
          </a:p>
          <a:p>
            <a:pPr algn="ctr"/>
            <a:r>
              <a:rPr lang="nl-NL" sz="4000" dirty="0" err="1"/>
              <a:t>Ideation</a:t>
            </a:r>
            <a:r>
              <a:rPr lang="nl-NL" sz="4000" dirty="0"/>
              <a:t>  x </a:t>
            </a:r>
            <a:r>
              <a:rPr lang="nl-NL" sz="4000" dirty="0" err="1"/>
              <a:t>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B308A-5A25-4623-9BB7-FCB18678A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8239" y="0"/>
            <a:ext cx="21069826" cy="729133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7287" y="500277"/>
            <a:ext cx="11019816" cy="5990528"/>
          </a:xfrm>
          <a:prstGeom prst="roundRect">
            <a:avLst/>
          </a:prstGeom>
          <a:solidFill>
            <a:srgbClr val="018A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</a:t>
            </a:r>
            <a:r>
              <a:rPr lang="en-US" sz="4000" i="1" dirty="0"/>
              <a:t>Over the next years, the increasing scarcity in IT talent will raise the costs for software development and put the brakes on innovation” </a:t>
            </a:r>
            <a:endParaRPr lang="en-US" sz="40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dirty="0"/>
              <a:t>Research “</a:t>
            </a:r>
            <a:r>
              <a:rPr lang="en-US" sz="2000" dirty="0" err="1"/>
              <a:t>innovatiebarometer</a:t>
            </a:r>
            <a:r>
              <a:rPr lang="en-US" sz="2000" dirty="0"/>
              <a:t>”</a:t>
            </a:r>
            <a:r>
              <a:rPr lang="en-US" sz="2000" b="0" dirty="0"/>
              <a:t> of the Sector Organization “Nederland ICT”, May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14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A32D4-2620-43AC-859E-08279FBED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CA8BB-687F-3C46-9AF3-A2C0C04BEF54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11" name="Title 70">
            <a:extLst>
              <a:ext uri="{FF2B5EF4-FFF2-40B4-BE49-F238E27FC236}">
                <a16:creationId xmlns:a16="http://schemas.microsoft.com/office/drawing/2014/main" id="{08499BC0-A436-42BA-A26A-B0141C18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8AA0"/>
                </a:solidFill>
              </a:rPr>
              <a:t>Great Ideas / </a:t>
            </a:r>
            <a:r>
              <a:rPr lang="en-US" altLang="en-US" sz="2000" dirty="0">
                <a:solidFill>
                  <a:srgbClr val="018AA0"/>
                </a:solidFill>
                <a:latin typeface="Metropolis" panose="00000500000000000000" pitchFamily="50" charset="0"/>
              </a:rPr>
              <a:t>Will remain just great ideas if you have no one to create them</a:t>
            </a:r>
            <a:endParaRPr lang="en-US" sz="2000" dirty="0">
              <a:solidFill>
                <a:srgbClr val="018AA0"/>
              </a:solidFill>
              <a:latin typeface="Metropolis"/>
              <a:cs typeface="Metropolis"/>
            </a:endParaRPr>
          </a:p>
        </p:txBody>
      </p:sp>
      <p:pic>
        <p:nvPicPr>
          <p:cNvPr id="4" name="Picture 3" descr="A large room&#10;&#10;Description automatically generated">
            <a:extLst>
              <a:ext uri="{FF2B5EF4-FFF2-40B4-BE49-F238E27FC236}">
                <a16:creationId xmlns:a16="http://schemas.microsoft.com/office/drawing/2014/main" id="{E93FF170-B23C-4CA4-9DD5-C66D7657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4" y="1395413"/>
            <a:ext cx="8639176" cy="487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B308A-5A25-4623-9BB7-FCB18678A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8239" y="0"/>
            <a:ext cx="21069826" cy="729133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7287" y="513105"/>
            <a:ext cx="11019816" cy="5990528"/>
          </a:xfrm>
          <a:prstGeom prst="roundRect">
            <a:avLst/>
          </a:prstGeom>
          <a:solidFill>
            <a:srgbClr val="018A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/>
              <a:t>What</a:t>
            </a:r>
            <a:r>
              <a:rPr lang="nl-NL" sz="4000" dirty="0"/>
              <a:t> </a:t>
            </a:r>
            <a:r>
              <a:rPr lang="nl-NL" sz="4000" dirty="0" err="1"/>
              <a:t>if</a:t>
            </a:r>
            <a:r>
              <a:rPr lang="nl-NL" sz="4000" dirty="0"/>
              <a:t> …</a:t>
            </a:r>
          </a:p>
          <a:p>
            <a:pPr algn="ctr"/>
            <a:endParaRPr lang="nl-NL" sz="4000" dirty="0"/>
          </a:p>
          <a:p>
            <a:pPr algn="ctr"/>
            <a:r>
              <a:rPr lang="nl-NL" sz="4000" dirty="0" err="1"/>
              <a:t>You</a:t>
            </a:r>
            <a:r>
              <a:rPr lang="nl-NL" sz="4000" dirty="0"/>
              <a:t> </a:t>
            </a:r>
            <a:r>
              <a:rPr lang="nl-NL" sz="4000" dirty="0" err="1"/>
              <a:t>don’t</a:t>
            </a:r>
            <a:r>
              <a:rPr lang="nl-NL" sz="4000" dirty="0"/>
              <a:t> </a:t>
            </a:r>
            <a:r>
              <a:rPr lang="nl-NL" sz="4000" dirty="0" err="1"/>
              <a:t>need</a:t>
            </a:r>
            <a:r>
              <a:rPr lang="nl-NL" sz="4000" dirty="0"/>
              <a:t> </a:t>
            </a:r>
            <a:r>
              <a:rPr lang="nl-NL" sz="4000" dirty="0" err="1"/>
              <a:t>to</a:t>
            </a:r>
            <a:r>
              <a:rPr lang="nl-NL" sz="4000" dirty="0"/>
              <a:t> </a:t>
            </a:r>
            <a:r>
              <a:rPr lang="nl-NL" sz="4000" dirty="0" err="1"/>
              <a:t>rely</a:t>
            </a:r>
            <a:r>
              <a:rPr lang="nl-NL" sz="4000" dirty="0"/>
              <a:t> on Programmers</a:t>
            </a:r>
          </a:p>
          <a:p>
            <a:pPr algn="ctr"/>
            <a:r>
              <a:rPr lang="nl-NL" sz="4000" dirty="0" err="1"/>
              <a:t>and</a:t>
            </a:r>
            <a:r>
              <a:rPr lang="nl-NL" sz="4000" dirty="0"/>
              <a:t> </a:t>
            </a:r>
            <a:r>
              <a:rPr lang="nl-NL" sz="4000" dirty="0" err="1"/>
              <a:t>could</a:t>
            </a:r>
            <a:r>
              <a:rPr lang="nl-NL" sz="4000" dirty="0"/>
              <a:t> </a:t>
            </a:r>
          </a:p>
          <a:p>
            <a:pPr algn="ctr"/>
            <a:endParaRPr lang="nl-NL" sz="4000" dirty="0"/>
          </a:p>
          <a:p>
            <a:pPr algn="ctr"/>
            <a:r>
              <a:rPr lang="nl-NL" sz="4000" dirty="0"/>
              <a:t>Do It </a:t>
            </a:r>
            <a:r>
              <a:rPr lang="nl-NL" sz="4000" dirty="0" err="1"/>
              <a:t>Yourself</a:t>
            </a:r>
            <a:r>
              <a:rPr lang="nl-NL" sz="40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68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207295CFAA9408BD2FFA9514FA32A" ma:contentTypeVersion="2" ma:contentTypeDescription="Een nieuw document maken." ma:contentTypeScope="" ma:versionID="4db73be00048a47d70190e271c29425a">
  <xsd:schema xmlns:xsd="http://www.w3.org/2001/XMLSchema" xmlns:xs="http://www.w3.org/2001/XMLSchema" xmlns:p="http://schemas.microsoft.com/office/2006/metadata/properties" xmlns:ns2="72ab859b-095b-49f5-8789-36ced8be3a21" targetNamespace="http://schemas.microsoft.com/office/2006/metadata/properties" ma:root="true" ma:fieldsID="a1d91e6a248be04c2e94e6331a09c559" ns2:_="">
    <xsd:import namespace="72ab859b-095b-49f5-8789-36ced8be3a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b859b-095b-49f5-8789-36ced8be3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A9B3DF-EDB4-4FFF-9B5A-33F2312513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b859b-095b-49f5-8789-36ced8be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809CB5-F267-450F-A526-40D3849FE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B90DC-B02F-484B-AC8B-C32516B983C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2ab859b-095b-49f5-8789-36ced8be3a2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85162</TotalTime>
  <Words>1544</Words>
  <Application>Microsoft Office PowerPoint</Application>
  <PresentationFormat>Custom</PresentationFormat>
  <Paragraphs>264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Adelle Sans Thin</vt:lpstr>
      <vt:lpstr>Arial</vt:lpstr>
      <vt:lpstr>Calibri</vt:lpstr>
      <vt:lpstr>Candara</vt:lpstr>
      <vt:lpstr>Metropolis</vt:lpstr>
      <vt:lpstr>Metropolis Medium</vt:lpstr>
      <vt:lpstr>Metropolis Thin</vt:lpstr>
      <vt:lpstr>Office-thema</vt:lpstr>
      <vt:lpstr>PowerPoint Presentation</vt:lpstr>
      <vt:lpstr>Heard it before? /  ”The potion that solves every problem !”</vt:lpstr>
      <vt:lpstr>Innovation Kite | About us</vt:lpstr>
      <vt:lpstr>Kite Thinking / Connecting Design Thinking to Software Engineering</vt:lpstr>
      <vt:lpstr>Ideation / How to add Business Value</vt:lpstr>
      <vt:lpstr>PowerPoint Presentation</vt:lpstr>
      <vt:lpstr>PowerPoint Presentation</vt:lpstr>
      <vt:lpstr>Great Ideas / Will remain just great ideas if you have no one to create them</vt:lpstr>
      <vt:lpstr>PowerPoint Presentation</vt:lpstr>
      <vt:lpstr>Digital Marketing in 2001 / You still had to CODE websites</vt:lpstr>
      <vt:lpstr>Digital Marketing in 2019 / Now you can “Do it yourself”</vt:lpstr>
      <vt:lpstr>Wouldn’t that be great for Web based applications too ?</vt:lpstr>
      <vt:lpstr>Enter the Low or No-Coding arena</vt:lpstr>
      <vt:lpstr>Strategic Technology Partner in each Gartner quadrant</vt:lpstr>
      <vt:lpstr>The promises of Low and No-Coding</vt:lpstr>
      <vt:lpstr>And best of all: Do IT yourself</vt:lpstr>
      <vt:lpstr>Yes you might have</vt:lpstr>
      <vt:lpstr>BUT.. </vt:lpstr>
      <vt:lpstr>And it is not that easy to create cool and usable apps</vt:lpstr>
      <vt:lpstr>In fact it is different code, not No-Code</vt:lpstr>
      <vt:lpstr>Low coding and No coding is about Visual Business Logic</vt:lpstr>
      <vt:lpstr>Low coding and No coding is about Visual Business Logic</vt:lpstr>
      <vt:lpstr>But there is a catch : Data modeling</vt:lpstr>
      <vt:lpstr>So what is the new word in town ? / “Citizen Developer”</vt:lpstr>
      <vt:lpstr>There is Hope : Sometimes it is not that complex</vt:lpstr>
      <vt:lpstr>Still: Sometimes you should leave it to a specialist</vt:lpstr>
      <vt:lpstr>In many cases: Low Coding makes more sense</vt:lpstr>
      <vt:lpstr>Low/No-Coding is not  ”The potion that solves every problem ”</vt:lpstr>
      <vt:lpstr>But even then: don’t start developing too soon </vt:lpstr>
      <vt:lpstr>Take one step backwards first</vt:lpstr>
      <vt:lpstr>Concluding</vt:lpstr>
      <vt:lpstr>Do it yourself / Many options for “Citizen Developers”</vt:lpstr>
      <vt:lpstr>Do it yourself / Many options – Many limitations too</vt:lpstr>
      <vt:lpstr>Low &amp; No Coding / Taking the programming out of software development</vt:lpstr>
      <vt:lpstr>Up next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Resourcing Pros</dc:creator>
  <cp:lastModifiedBy>Olivier Giraud</cp:lastModifiedBy>
  <cp:revision>1542</cp:revision>
  <cp:lastPrinted>2019-01-16T13:39:07Z</cp:lastPrinted>
  <dcterms:created xsi:type="dcterms:W3CDTF">2016-07-13T19:28:37Z</dcterms:created>
  <dcterms:modified xsi:type="dcterms:W3CDTF">2019-06-25T14:03:07Z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0x0101009EB207295CFAA9408BD2FFA9514FA32A</vt:lpwstr>
  </property>
</Properties>
</file>