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29"/>
  </p:notesMasterIdLst>
  <p:sldIdLst>
    <p:sldId id="257" r:id="rId5"/>
    <p:sldId id="285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70" r:id="rId15"/>
    <p:sldId id="271" r:id="rId16"/>
    <p:sldId id="273" r:id="rId17"/>
    <p:sldId id="272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2" r:id="rId26"/>
    <p:sldId id="283" r:id="rId27"/>
    <p:sldId id="284" r:id="rId28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4A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016" autoAdjust="0"/>
    <p:restoredTop sz="94660"/>
  </p:normalViewPr>
  <p:slideViewPr>
    <p:cSldViewPr snapToGrid="0">
      <p:cViewPr varScale="1">
        <p:scale>
          <a:sx n="83" d="100"/>
          <a:sy n="83" d="100"/>
        </p:scale>
        <p:origin x="518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DCAD3C0-4660-4A42-9522-B8D149341760}" type="datetimeFigureOut">
              <a:rPr lang="nl-NL" smtClean="0"/>
              <a:t>25-6-2019</a:t>
            </a:fld>
            <a:endParaRPr lang="nl-NL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745DE01-2EEA-4CB7-A435-23A00D03B713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7524426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19458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>
              <a:latin typeface="Calibri" charset="0"/>
            </a:endParaRPr>
          </a:p>
        </p:txBody>
      </p:sp>
      <p:sp>
        <p:nvSpPr>
          <p:cNvPr id="19459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5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84927" indent="-301895" eaLnBrk="0" hangingPunct="0">
              <a:defRPr sz="25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207580" indent="-241516" eaLnBrk="0" hangingPunct="0">
              <a:defRPr sz="25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90611" indent="-241516" eaLnBrk="0" hangingPunct="0">
              <a:defRPr sz="25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173643" indent="-241516" eaLnBrk="0" hangingPunct="0">
              <a:defRPr sz="25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656675" indent="-241516" eaLnBrk="0" fontAlgn="base" hangingPunct="0">
              <a:spcBef>
                <a:spcPct val="0"/>
              </a:spcBef>
              <a:spcAft>
                <a:spcPct val="0"/>
              </a:spcAft>
              <a:defRPr sz="25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3139707" indent="-241516" eaLnBrk="0" fontAlgn="base" hangingPunct="0">
              <a:spcBef>
                <a:spcPct val="0"/>
              </a:spcBef>
              <a:spcAft>
                <a:spcPct val="0"/>
              </a:spcAft>
              <a:defRPr sz="25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622739" indent="-241516" eaLnBrk="0" fontAlgn="base" hangingPunct="0">
              <a:spcBef>
                <a:spcPct val="0"/>
              </a:spcBef>
              <a:spcAft>
                <a:spcPct val="0"/>
              </a:spcAft>
              <a:defRPr sz="25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4105770" indent="-241516" eaLnBrk="0" fontAlgn="base" hangingPunct="0">
              <a:spcBef>
                <a:spcPct val="0"/>
              </a:spcBef>
              <a:spcAft>
                <a:spcPct val="0"/>
              </a:spcAft>
              <a:defRPr sz="25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8E76137E-5503-184B-8B58-AB7C03805C23}" type="slidenum">
              <a:rPr lang="nl-NL" sz="1300" b="0">
                <a:latin typeface="Calibri" charset="0"/>
              </a:rPr>
              <a:pPr eaLnBrk="1" hangingPunct="1"/>
              <a:t>1</a:t>
            </a:fld>
            <a:endParaRPr lang="nl-NL" sz="1300" b="0"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01581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nl-N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DB6CA8-BF67-4357-8304-BDEF554A0479}" type="datetimeFigureOut">
              <a:rPr lang="nl-NL" smtClean="0"/>
              <a:t>25-6-2019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F03F70-9634-41FB-B009-B55D983264CD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6270246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DB6CA8-BF67-4357-8304-BDEF554A0479}" type="datetimeFigureOut">
              <a:rPr lang="nl-NL" smtClean="0"/>
              <a:t>25-6-2019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F03F70-9634-41FB-B009-B55D983264CD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6978689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DB6CA8-BF67-4357-8304-BDEF554A0479}" type="datetimeFigureOut">
              <a:rPr lang="nl-NL" smtClean="0"/>
              <a:t>25-6-2019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F03F70-9634-41FB-B009-B55D983264CD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62933393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8418" y="365126"/>
            <a:ext cx="10518339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838418" y="1825625"/>
            <a:ext cx="10518339" cy="4351338"/>
          </a:xfrm>
          <a:prstGeom prst="rect">
            <a:avLst/>
          </a:prstGeom>
        </p:spPr>
        <p:txBody>
          <a:bodyPr/>
          <a:lstStyle>
            <a:lvl2pPr>
              <a:defRPr sz="1600">
                <a:solidFill>
                  <a:srgbClr val="7BA9BE"/>
                </a:solidFill>
              </a:defRPr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nl-NL" dirty="0"/>
              <a:t>Klik om de tekststijl van het model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sp>
        <p:nvSpPr>
          <p:cNvPr id="4" name="Tijdelijke aanduiding voor dianumm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BF3DE6-44E2-D14E-BEA5-8FE11F0B97D0}" type="slidenum">
              <a:rPr lang="nl-NL"/>
              <a:pPr>
                <a:defRPr/>
              </a:pPr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766465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0"/>
    </mc:Choice>
    <mc:Fallback xmlns="">
      <p:transition xmlns:p14="http://schemas.microsoft.com/office/powerpoint/2010/main" spd="slow" advClick="0" advTm="500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DB6CA8-BF67-4357-8304-BDEF554A0479}" type="datetimeFigureOut">
              <a:rPr lang="nl-NL" smtClean="0"/>
              <a:t>25-6-2019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F03F70-9634-41FB-B009-B55D983264CD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5153559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DB6CA8-BF67-4357-8304-BDEF554A0479}" type="datetimeFigureOut">
              <a:rPr lang="nl-NL" smtClean="0"/>
              <a:t>25-6-2019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F03F70-9634-41FB-B009-B55D983264CD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518266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DB6CA8-BF67-4357-8304-BDEF554A0479}" type="datetimeFigureOut">
              <a:rPr lang="nl-NL" smtClean="0"/>
              <a:t>25-6-2019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F03F70-9634-41FB-B009-B55D983264CD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4713324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DB6CA8-BF67-4357-8304-BDEF554A0479}" type="datetimeFigureOut">
              <a:rPr lang="nl-NL" smtClean="0"/>
              <a:t>25-6-2019</a:t>
            </a:fld>
            <a:endParaRPr lang="nl-N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F03F70-9634-41FB-B009-B55D983264CD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5980531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DB6CA8-BF67-4357-8304-BDEF554A0479}" type="datetimeFigureOut">
              <a:rPr lang="nl-NL" smtClean="0"/>
              <a:t>25-6-2019</a:t>
            </a:fld>
            <a:endParaRPr lang="nl-N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F03F70-9634-41FB-B009-B55D983264CD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6183046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DB6CA8-BF67-4357-8304-BDEF554A0479}" type="datetimeFigureOut">
              <a:rPr lang="nl-NL" smtClean="0"/>
              <a:t>25-6-2019</a:t>
            </a:fld>
            <a:endParaRPr lang="nl-N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F03F70-9634-41FB-B009-B55D983264CD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3735196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DB6CA8-BF67-4357-8304-BDEF554A0479}" type="datetimeFigureOut">
              <a:rPr lang="nl-NL" smtClean="0"/>
              <a:t>25-6-2019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F03F70-9634-41FB-B009-B55D983264CD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2474468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DB6CA8-BF67-4357-8304-BDEF554A0479}" type="datetimeFigureOut">
              <a:rPr lang="nl-NL" smtClean="0"/>
              <a:t>25-6-2019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F03F70-9634-41FB-B009-B55D983264CD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3290608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DB6CA8-BF67-4357-8304-BDEF554A0479}" type="datetimeFigureOut">
              <a:rPr lang="nl-NL" smtClean="0"/>
              <a:t>25-6-2019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F03F70-9634-41FB-B009-B55D983264CD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2003205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12.xml"/><Relationship Id="rId1" Type="http://schemas.openxmlformats.org/officeDocument/2006/relationships/video" Target="https://www.youtube.com/embed/iOeVb6naXfk" TargetMode="External"/><Relationship Id="rId5" Type="http://schemas.openxmlformats.org/officeDocument/2006/relationships/image" Target="../media/image10.png"/><Relationship Id="rId4" Type="http://schemas.openxmlformats.org/officeDocument/2006/relationships/hyperlink" Target="https://youtu.be/iOeVb6naXfk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interaction-design.org/literature/article/stage-1-in-the-design-thinking-process-empathise-with-your-users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1.jp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interaction-design.org/literature/article/stage-1-in-the-design-thinking-process-empathise-with-your-users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2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Relationship Id="rId6" Type="http://schemas.openxmlformats.org/officeDocument/2006/relationships/hyperlink" Target="https://www.invisionapp.com/inside-design/wireframe-examples/" TargetMode="External"/><Relationship Id="rId5" Type="http://schemas.openxmlformats.org/officeDocument/2006/relationships/image" Target="../media/image15.jpg"/><Relationship Id="rId4" Type="http://schemas.openxmlformats.org/officeDocument/2006/relationships/image" Target="../media/image14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docs.bettyblocks.com/articles/2249622-howto-use-the-web-ui-builder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6.jpeg"/><Relationship Id="rId4" Type="http://schemas.openxmlformats.org/officeDocument/2006/relationships/hyperlink" Target="https://blog.bettyblocks.com/product-changes/new-feature-dynamic-form-in-the-web-ui-builder?wvideo=4z498tpk9r" TargetMode="Externa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atlas.mendix.com/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s://en.wikipedia.org/wiki/User_experience_design" TargetMode="External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s://images.mendix.com/wp-content/uploads/platform-MxAssist-compressed.mp4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7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gi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s://dig-wednesday.bettyblocks.com/#25dd23ce54484b80aa1e0ad6ab49b957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1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s://en.wikipedia.org/wiki/Haarlem_oil" TargetMode="Externa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Relationship Id="rId4" Type="http://schemas.openxmlformats.org/officeDocument/2006/relationships/hyperlink" Target="https://www.interaction-design.org/literature/article/stage-1-in-the-design-thinking-process-empathise-with-your-users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3" name="Picture 2" descr="vlieger_hoog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0800" y="-893763"/>
            <a:ext cx="12930188" cy="80772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4" name="Rectangle 2"/>
          <p:cNvSpPr>
            <a:spLocks noChangeArrowheads="1"/>
          </p:cNvSpPr>
          <p:nvPr/>
        </p:nvSpPr>
        <p:spPr bwMode="auto">
          <a:xfrm>
            <a:off x="598488" y="660401"/>
            <a:ext cx="7866256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de-DE" sz="4400" dirty="0">
                <a:solidFill>
                  <a:schemeClr val="bg1"/>
                </a:solidFill>
                <a:latin typeface="Metropolis" charset="0"/>
                <a:cs typeface="Metropolis" charset="0"/>
              </a:rPr>
              <a:t>No Code &amp; Design Thinking?</a:t>
            </a:r>
            <a:endParaRPr lang="de-DE" sz="4400" dirty="0">
              <a:solidFill>
                <a:schemeClr val="bg1"/>
              </a:solidFill>
            </a:endParaRPr>
          </a:p>
        </p:txBody>
      </p:sp>
      <p:sp>
        <p:nvSpPr>
          <p:cNvPr id="18435" name="Rectangle 4"/>
          <p:cNvSpPr>
            <a:spLocks noChangeArrowheads="1"/>
          </p:cNvSpPr>
          <p:nvPr/>
        </p:nvSpPr>
        <p:spPr bwMode="auto">
          <a:xfrm>
            <a:off x="4132468" y="5712814"/>
            <a:ext cx="7915276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endParaRPr lang="de-DE" sz="2800" i="1" dirty="0">
              <a:solidFill>
                <a:schemeClr val="bg1"/>
              </a:solidFill>
              <a:latin typeface="Metropolis" charset="0"/>
              <a:cs typeface="Metropolis" charset="0"/>
            </a:endParaRPr>
          </a:p>
          <a:p>
            <a:r>
              <a:rPr lang="de-DE" sz="2800" i="1" dirty="0">
                <a:solidFill>
                  <a:schemeClr val="bg1"/>
                </a:solidFill>
                <a:latin typeface="Metropolis" charset="0"/>
                <a:cs typeface="Metropolis" charset="0"/>
              </a:rPr>
              <a:t>			Visual Engineering Studio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489" y="5865959"/>
            <a:ext cx="2423463" cy="907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21192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0"/>
    </mc:Choice>
    <mc:Fallback xmlns="">
      <p:transition xmlns:p14="http://schemas.microsoft.com/office/powerpoint/2010/main" spd="slow" advClick="0" advTm="5000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11558723" y="6354030"/>
            <a:ext cx="484362" cy="365125"/>
          </a:xfrm>
        </p:spPr>
        <p:txBody>
          <a:bodyPr/>
          <a:lstStyle/>
          <a:p>
            <a:pPr>
              <a:defRPr/>
            </a:pPr>
            <a:fld id="{51BF3DE6-44E2-D14E-BEA5-8FE11F0B97D0}" type="slidenum">
              <a:rPr lang="nl-NL" smtClean="0"/>
              <a:pPr>
                <a:defRPr/>
              </a:pPr>
              <a:t>10</a:t>
            </a:fld>
            <a:endParaRPr lang="nl-NL"/>
          </a:p>
        </p:txBody>
      </p:sp>
      <p:sp>
        <p:nvSpPr>
          <p:cNvPr id="5" name="Title 70">
            <a:extLst>
              <a:ext uri="{FF2B5EF4-FFF2-40B4-BE49-F238E27FC236}">
                <a16:creationId xmlns:a16="http://schemas.microsoft.com/office/drawing/2014/main" id="{245D3077-39E6-4731-A162-9A4763FD20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4055" y="365125"/>
            <a:ext cx="10515600" cy="1325563"/>
          </a:xfrm>
        </p:spPr>
        <p:txBody>
          <a:bodyPr>
            <a:normAutofit/>
          </a:bodyPr>
          <a:lstStyle/>
          <a:p>
            <a:r>
              <a:rPr lang="en-US" sz="2800" dirty="0">
                <a:solidFill>
                  <a:srgbClr val="0084A9"/>
                </a:solidFill>
                <a:latin typeface="Metropolis" panose="00000500000000000000" pitchFamily="50" charset="0"/>
              </a:rPr>
              <a:t>Design Thinking / Outside of the box</a:t>
            </a:r>
            <a:endParaRPr lang="en-US" sz="2800" dirty="0">
              <a:solidFill>
                <a:srgbClr val="0084A9"/>
              </a:solidFill>
              <a:latin typeface="Metropolis" panose="00000500000000000000" pitchFamily="50" charset="0"/>
              <a:cs typeface="Metropolis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98921" y="574174"/>
            <a:ext cx="2423463" cy="907464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407E163C-32CA-4B79-939A-4F760C9C54DD}"/>
              </a:ext>
            </a:extLst>
          </p:cNvPr>
          <p:cNvSpPr/>
          <p:nvPr/>
        </p:nvSpPr>
        <p:spPr>
          <a:xfrm>
            <a:off x="716352" y="1367572"/>
            <a:ext cx="10854668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latin typeface="Metropolis" panose="00000500000000000000" pitchFamily="50" charset="0"/>
              </a:rPr>
              <a:t>Thinking outside of the box can provide an innovative solution to a sticky problem. </a:t>
            </a:r>
          </a:p>
          <a:p>
            <a:endParaRPr lang="en-US" sz="2400" dirty="0">
              <a:latin typeface="Metropolis" panose="00000500000000000000" pitchFamily="50" charset="0"/>
            </a:endParaRPr>
          </a:p>
          <a:p>
            <a:r>
              <a:rPr lang="en-US" sz="2400" dirty="0">
                <a:latin typeface="Metropolis" panose="00000500000000000000" pitchFamily="50" charset="0"/>
              </a:rPr>
              <a:t>However, thinking outside of the box can be a real challenge as we naturally develop patterns of thinking that are modeled on the repetitive activities and commonly accessed knowledge we surround ourselves with.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5035" y="3833529"/>
            <a:ext cx="3837301" cy="24282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41862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0"/>
    </mc:Choice>
    <mc:Fallback xmlns="">
      <p:transition xmlns:p14="http://schemas.microsoft.com/office/powerpoint/2010/main" spd="slow" advClick="0" advTm="5000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11558723" y="6354030"/>
            <a:ext cx="484362" cy="365125"/>
          </a:xfrm>
        </p:spPr>
        <p:txBody>
          <a:bodyPr/>
          <a:lstStyle/>
          <a:p>
            <a:pPr>
              <a:defRPr/>
            </a:pPr>
            <a:fld id="{51BF3DE6-44E2-D14E-BEA5-8FE11F0B97D0}" type="slidenum">
              <a:rPr lang="nl-NL" smtClean="0"/>
              <a:pPr>
                <a:defRPr/>
              </a:pPr>
              <a:t>11</a:t>
            </a:fld>
            <a:endParaRPr lang="nl-NL"/>
          </a:p>
        </p:txBody>
      </p:sp>
      <p:sp>
        <p:nvSpPr>
          <p:cNvPr id="5" name="Title 70">
            <a:extLst>
              <a:ext uri="{FF2B5EF4-FFF2-40B4-BE49-F238E27FC236}">
                <a16:creationId xmlns:a16="http://schemas.microsoft.com/office/drawing/2014/main" id="{245D3077-39E6-4731-A162-9A4763FD20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4055" y="365125"/>
            <a:ext cx="10515600" cy="1325563"/>
          </a:xfrm>
        </p:spPr>
        <p:txBody>
          <a:bodyPr>
            <a:normAutofit/>
          </a:bodyPr>
          <a:lstStyle/>
          <a:p>
            <a:r>
              <a:rPr lang="en-US" sz="2800" dirty="0">
                <a:solidFill>
                  <a:srgbClr val="0084A9"/>
                </a:solidFill>
                <a:latin typeface="Metropolis" panose="00000500000000000000" pitchFamily="50" charset="0"/>
              </a:rPr>
              <a:t>Design Thinking / Outside of the box</a:t>
            </a:r>
            <a:endParaRPr lang="en-US" sz="2800" dirty="0">
              <a:solidFill>
                <a:srgbClr val="0084A9"/>
              </a:solidFill>
              <a:latin typeface="Metropolis" panose="00000500000000000000" pitchFamily="50" charset="0"/>
              <a:cs typeface="Metropolis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98921" y="574174"/>
            <a:ext cx="2423463" cy="907464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3349690" y="6442156"/>
            <a:ext cx="8378890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0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</a:rPr>
              <a:t>Source : </a:t>
            </a:r>
            <a:r>
              <a:rPr lang="en-US" sz="1000" dirty="0"/>
              <a:t>Author/Copyright holder: </a:t>
            </a:r>
            <a:r>
              <a:rPr lang="en-US" sz="1000" dirty="0" err="1"/>
              <a:t>Daud</a:t>
            </a:r>
            <a:r>
              <a:rPr lang="en-US" sz="1000" dirty="0"/>
              <a:t>. Copyright terms and </a:t>
            </a:r>
            <a:r>
              <a:rPr lang="en-US" sz="1000" dirty="0" err="1"/>
              <a:t>licence</a:t>
            </a:r>
            <a:r>
              <a:rPr lang="en-US" sz="1000" dirty="0"/>
              <a:t>: CC BY</a:t>
            </a:r>
            <a:endParaRPr lang="en-US" sz="1000" b="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407E163C-32CA-4B79-939A-4F760C9C54DD}"/>
              </a:ext>
            </a:extLst>
          </p:cNvPr>
          <p:cNvSpPr/>
          <p:nvPr/>
        </p:nvSpPr>
        <p:spPr>
          <a:xfrm>
            <a:off x="873912" y="1778814"/>
            <a:ext cx="1085466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nl-NL" sz="2400" dirty="0">
                <a:hlinkClick r:id="rId4"/>
              </a:rPr>
              <a:t>Thinking outside the fence…</a:t>
            </a:r>
            <a:endParaRPr lang="nl-NL" sz="2400" dirty="0"/>
          </a:p>
        </p:txBody>
      </p:sp>
      <p:pic>
        <p:nvPicPr>
          <p:cNvPr id="2" name="iOeVb6naXfk"/>
          <p:cNvPicPr>
            <a:picLocks noRot="1" noChangeAspect="1"/>
          </p:cNvPicPr>
          <p:nvPr>
            <a:videoFile r:link="rId1"/>
          </p:nvPr>
        </p:nvPicPr>
        <p:blipFill>
          <a:blip r:embed="rId5">
            <a:lum bright="4000"/>
          </a:blip>
          <a:stretch>
            <a:fillRect/>
          </a:stretch>
        </p:blipFill>
        <p:spPr>
          <a:xfrm>
            <a:off x="2931974" y="2328605"/>
            <a:ext cx="6374882" cy="3585871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3B09A237-CE2E-4DB8-8B16-E38BC1230E96}"/>
              </a:ext>
            </a:extLst>
          </p:cNvPr>
          <p:cNvSpPr/>
          <p:nvPr/>
        </p:nvSpPr>
        <p:spPr>
          <a:xfrm>
            <a:off x="716352" y="1367572"/>
            <a:ext cx="1085466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sz="2400" b="0" dirty="0">
                <a:solidFill>
                  <a:srgbClr val="202124"/>
                </a:solidFill>
                <a:latin typeface="Roboto" pitchFamily="2" charset="0"/>
              </a:rPr>
              <a:t>We are all experts?.... What would you do to avoid further damage?</a:t>
            </a:r>
            <a:endParaRPr lang="en-US" sz="2400" b="0" i="0" u="none" strike="noStrike" dirty="0">
              <a:solidFill>
                <a:srgbClr val="222222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772330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0"/>
    </mc:Choice>
    <mc:Fallback xmlns="">
      <p:transition xmlns:p14="http://schemas.microsoft.com/office/powerpoint/2010/main" spd="slow" advClick="0" advTm="5000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11558723" y="6354030"/>
            <a:ext cx="484362" cy="365125"/>
          </a:xfrm>
        </p:spPr>
        <p:txBody>
          <a:bodyPr/>
          <a:lstStyle/>
          <a:p>
            <a:pPr>
              <a:defRPr/>
            </a:pPr>
            <a:fld id="{51BF3DE6-44E2-D14E-BEA5-8FE11F0B97D0}" type="slidenum">
              <a:rPr lang="nl-NL" smtClean="0"/>
              <a:pPr>
                <a:defRPr/>
              </a:pPr>
              <a:t>12</a:t>
            </a:fld>
            <a:endParaRPr lang="nl-NL"/>
          </a:p>
        </p:txBody>
      </p:sp>
      <p:sp>
        <p:nvSpPr>
          <p:cNvPr id="5" name="Title 70">
            <a:extLst>
              <a:ext uri="{FF2B5EF4-FFF2-40B4-BE49-F238E27FC236}">
                <a16:creationId xmlns:a16="http://schemas.microsoft.com/office/drawing/2014/main" id="{245D3077-39E6-4731-A162-9A4763FD20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4055" y="365125"/>
            <a:ext cx="10515600" cy="1325563"/>
          </a:xfrm>
        </p:spPr>
        <p:txBody>
          <a:bodyPr>
            <a:normAutofit/>
          </a:bodyPr>
          <a:lstStyle/>
          <a:p>
            <a:r>
              <a:rPr lang="en-US" sz="2800" dirty="0">
                <a:solidFill>
                  <a:srgbClr val="0084A9"/>
                </a:solidFill>
                <a:latin typeface="Metropolis" panose="00000500000000000000" pitchFamily="50" charset="0"/>
              </a:rPr>
              <a:t>Design Thinking / The meet app</a:t>
            </a:r>
            <a:endParaRPr lang="en-US" sz="2800" dirty="0">
              <a:solidFill>
                <a:srgbClr val="0084A9"/>
              </a:solidFill>
              <a:latin typeface="Metropolis" panose="00000500000000000000" pitchFamily="50" charset="0"/>
              <a:cs typeface="Metropolis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98921" y="574174"/>
            <a:ext cx="2423463" cy="907464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3349690" y="6442156"/>
            <a:ext cx="8378890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0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</a:rPr>
              <a:t>Source : </a:t>
            </a:r>
            <a:r>
              <a:rPr lang="nl-NL" sz="1000" dirty="0">
                <a:hlinkClick r:id="rId3"/>
              </a:rPr>
              <a:t>https://www.interaction-design.org/literature/article/stage-1-in-the-design-thinking-process-empathise-with-your-users</a:t>
            </a:r>
            <a:endParaRPr lang="en-US" sz="1000" b="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407E163C-32CA-4B79-939A-4F760C9C54DD}"/>
              </a:ext>
            </a:extLst>
          </p:cNvPr>
          <p:cNvSpPr/>
          <p:nvPr/>
        </p:nvSpPr>
        <p:spPr>
          <a:xfrm>
            <a:off x="704055" y="1690688"/>
            <a:ext cx="6432593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0" dirty="0">
                <a:solidFill>
                  <a:srgbClr val="202124"/>
                </a:solidFill>
                <a:latin typeface="Roboto" pitchFamily="2" charset="0"/>
              </a:rPr>
              <a:t>So in short the app should collect data  available through the registration form and then</a:t>
            </a:r>
          </a:p>
          <a:p>
            <a:endParaRPr lang="en-US" sz="2400" b="0" dirty="0">
              <a:solidFill>
                <a:srgbClr val="202124"/>
              </a:solidFill>
              <a:latin typeface="Roboto" pitchFamily="2" charset="0"/>
            </a:endParaRPr>
          </a:p>
          <a:p>
            <a:r>
              <a:rPr lang="en-US" sz="2400" b="0" dirty="0">
                <a:solidFill>
                  <a:srgbClr val="202124"/>
                </a:solidFill>
                <a:latin typeface="Roboto" pitchFamily="2" charset="0"/>
              </a:rPr>
              <a:t>Invite via e-mail the people who registered to join the DW networking app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1271" y="1426575"/>
            <a:ext cx="4207452" cy="42074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95835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0"/>
    </mc:Choice>
    <mc:Fallback xmlns="">
      <p:transition xmlns:p14="http://schemas.microsoft.com/office/powerpoint/2010/main" spd="slow" advClick="0" advTm="5000"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11558723" y="6354030"/>
            <a:ext cx="484362" cy="365125"/>
          </a:xfrm>
        </p:spPr>
        <p:txBody>
          <a:bodyPr/>
          <a:lstStyle/>
          <a:p>
            <a:pPr>
              <a:defRPr/>
            </a:pPr>
            <a:fld id="{51BF3DE6-44E2-D14E-BEA5-8FE11F0B97D0}" type="slidenum">
              <a:rPr lang="nl-NL" smtClean="0"/>
              <a:pPr>
                <a:defRPr/>
              </a:pPr>
              <a:t>13</a:t>
            </a:fld>
            <a:endParaRPr lang="nl-NL"/>
          </a:p>
        </p:txBody>
      </p:sp>
      <p:sp>
        <p:nvSpPr>
          <p:cNvPr id="5" name="Title 70">
            <a:extLst>
              <a:ext uri="{FF2B5EF4-FFF2-40B4-BE49-F238E27FC236}">
                <a16:creationId xmlns:a16="http://schemas.microsoft.com/office/drawing/2014/main" id="{245D3077-39E6-4731-A162-9A4763FD20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4055" y="365125"/>
            <a:ext cx="10515600" cy="1325563"/>
          </a:xfrm>
        </p:spPr>
        <p:txBody>
          <a:bodyPr>
            <a:normAutofit/>
          </a:bodyPr>
          <a:lstStyle/>
          <a:p>
            <a:r>
              <a:rPr lang="en-US" sz="2800" dirty="0">
                <a:solidFill>
                  <a:srgbClr val="0084A9"/>
                </a:solidFill>
                <a:latin typeface="Metropolis" panose="00000500000000000000" pitchFamily="50" charset="0"/>
              </a:rPr>
              <a:t>Design Thinking / The meet app</a:t>
            </a:r>
            <a:endParaRPr lang="en-US" sz="2800" dirty="0">
              <a:solidFill>
                <a:srgbClr val="0084A9"/>
              </a:solidFill>
              <a:latin typeface="Metropolis" panose="00000500000000000000" pitchFamily="50" charset="0"/>
              <a:cs typeface="Metropolis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98921" y="574174"/>
            <a:ext cx="2423463" cy="907464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407E163C-32CA-4B79-939A-4F760C9C54DD}"/>
              </a:ext>
            </a:extLst>
          </p:cNvPr>
          <p:cNvSpPr/>
          <p:nvPr/>
        </p:nvSpPr>
        <p:spPr>
          <a:xfrm>
            <a:off x="704055" y="1690688"/>
            <a:ext cx="11218329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0" dirty="0">
                <a:solidFill>
                  <a:srgbClr val="202124"/>
                </a:solidFill>
                <a:latin typeface="Metropolis" panose="00000500000000000000" pitchFamily="50" charset="0"/>
              </a:rPr>
              <a:t>Then allow those people to fill in relevant information for post-event networking: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0" dirty="0">
                <a:solidFill>
                  <a:srgbClr val="202124"/>
                </a:solidFill>
                <a:latin typeface="Metropolis" panose="00000500000000000000" pitchFamily="50" charset="0"/>
              </a:rPr>
              <a:t>sector in which one is active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0" dirty="0">
                <a:solidFill>
                  <a:srgbClr val="202124"/>
                </a:solidFill>
                <a:latin typeface="Metropolis" panose="00000500000000000000" pitchFamily="50" charset="0"/>
              </a:rPr>
              <a:t>expertise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0" dirty="0">
                <a:solidFill>
                  <a:srgbClr val="202124"/>
                </a:solidFill>
                <a:latin typeface="Metropolis" panose="00000500000000000000" pitchFamily="50" charset="0"/>
              </a:rPr>
              <a:t>interests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0" dirty="0">
                <a:solidFill>
                  <a:srgbClr val="202124"/>
                </a:solidFill>
                <a:latin typeface="Metropolis" panose="00000500000000000000" pitchFamily="50" charset="0"/>
              </a:rPr>
              <a:t>profile of who you’d like to meet (based on previous categories)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0" dirty="0">
                <a:solidFill>
                  <a:srgbClr val="202124"/>
                </a:solidFill>
                <a:latin typeface="Metropolis" panose="00000500000000000000" pitchFamily="50" charset="0"/>
              </a:rPr>
              <a:t>On the day of the DW evening the app presents you who matches your networking wishes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0" dirty="0">
                <a:solidFill>
                  <a:srgbClr val="202124"/>
                </a:solidFill>
                <a:latin typeface="Metropolis" panose="00000500000000000000" pitchFamily="50" charset="0"/>
              </a:rPr>
              <a:t>If you accept the matches, the app puts the matches into  a </a:t>
            </a:r>
            <a:r>
              <a:rPr lang="en-US" sz="2400" b="0" dirty="0" err="1">
                <a:solidFill>
                  <a:srgbClr val="202124"/>
                </a:solidFill>
                <a:latin typeface="Metropolis" panose="00000500000000000000" pitchFamily="50" charset="0"/>
              </a:rPr>
              <a:t>Whatsapp</a:t>
            </a:r>
            <a:r>
              <a:rPr lang="en-US" sz="2400" b="0" dirty="0">
                <a:solidFill>
                  <a:srgbClr val="202124"/>
                </a:solidFill>
                <a:latin typeface="Metropolis" panose="00000500000000000000" pitchFamily="50" charset="0"/>
              </a:rPr>
              <a:t> group  so they can chat and agree on how to meet.</a:t>
            </a:r>
          </a:p>
        </p:txBody>
      </p:sp>
    </p:spTree>
    <p:extLst>
      <p:ext uri="{BB962C8B-B14F-4D97-AF65-F5344CB8AC3E}">
        <p14:creationId xmlns:p14="http://schemas.microsoft.com/office/powerpoint/2010/main" val="24762842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0"/>
    </mc:Choice>
    <mc:Fallback xmlns="">
      <p:transition xmlns:p14="http://schemas.microsoft.com/office/powerpoint/2010/main" spd="slow" advClick="0" advTm="5000"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11558723" y="6354030"/>
            <a:ext cx="484362" cy="365125"/>
          </a:xfrm>
        </p:spPr>
        <p:txBody>
          <a:bodyPr/>
          <a:lstStyle/>
          <a:p>
            <a:pPr>
              <a:defRPr/>
            </a:pPr>
            <a:fld id="{51BF3DE6-44E2-D14E-BEA5-8FE11F0B97D0}" type="slidenum">
              <a:rPr lang="nl-NL" smtClean="0"/>
              <a:pPr>
                <a:defRPr/>
              </a:pPr>
              <a:t>14</a:t>
            </a:fld>
            <a:endParaRPr lang="nl-NL"/>
          </a:p>
        </p:txBody>
      </p:sp>
      <p:sp>
        <p:nvSpPr>
          <p:cNvPr id="5" name="Title 70">
            <a:extLst>
              <a:ext uri="{FF2B5EF4-FFF2-40B4-BE49-F238E27FC236}">
                <a16:creationId xmlns:a16="http://schemas.microsoft.com/office/drawing/2014/main" id="{245D3077-39E6-4731-A162-9A4763FD20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4055" y="365125"/>
            <a:ext cx="10515600" cy="1325563"/>
          </a:xfrm>
        </p:spPr>
        <p:txBody>
          <a:bodyPr>
            <a:normAutofit/>
          </a:bodyPr>
          <a:lstStyle/>
          <a:p>
            <a:r>
              <a:rPr lang="en-US" sz="2800" dirty="0">
                <a:solidFill>
                  <a:srgbClr val="0084A9"/>
                </a:solidFill>
                <a:latin typeface="Metropolis" panose="00000500000000000000" pitchFamily="50" charset="0"/>
              </a:rPr>
              <a:t>Design Thinking / The meet app</a:t>
            </a:r>
            <a:endParaRPr lang="en-US" sz="2800" dirty="0">
              <a:solidFill>
                <a:srgbClr val="0084A9"/>
              </a:solidFill>
              <a:latin typeface="Metropolis" panose="00000500000000000000" pitchFamily="50" charset="0"/>
              <a:cs typeface="Metropolis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98921" y="574174"/>
            <a:ext cx="2423463" cy="907464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3349690" y="6442156"/>
            <a:ext cx="8378890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0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</a:rPr>
              <a:t>Source : </a:t>
            </a:r>
            <a:r>
              <a:rPr lang="nl-NL" sz="1000" dirty="0">
                <a:hlinkClick r:id="rId3"/>
              </a:rPr>
              <a:t>https://www.interaction-design.org/literature/article/stage-1-in-the-design-thinking-process-empathise-with-your-users</a:t>
            </a:r>
            <a:endParaRPr lang="en-US" sz="1000" b="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74" t="14696" r="1"/>
          <a:stretch/>
        </p:blipFill>
        <p:spPr>
          <a:xfrm>
            <a:off x="2344189" y="1471353"/>
            <a:ext cx="6803367" cy="46949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05947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0"/>
    </mc:Choice>
    <mc:Fallback xmlns="">
      <p:transition xmlns:p14="http://schemas.microsoft.com/office/powerpoint/2010/main" spd="slow" advClick="0" advTm="5000"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11558723" y="6354030"/>
            <a:ext cx="484362" cy="365125"/>
          </a:xfrm>
        </p:spPr>
        <p:txBody>
          <a:bodyPr/>
          <a:lstStyle/>
          <a:p>
            <a:pPr>
              <a:defRPr/>
            </a:pPr>
            <a:fld id="{51BF3DE6-44E2-D14E-BEA5-8FE11F0B97D0}" type="slidenum">
              <a:rPr lang="nl-NL" smtClean="0"/>
              <a:pPr>
                <a:defRPr/>
              </a:pPr>
              <a:t>15</a:t>
            </a:fld>
            <a:endParaRPr lang="nl-NL"/>
          </a:p>
        </p:txBody>
      </p:sp>
      <p:sp>
        <p:nvSpPr>
          <p:cNvPr id="5" name="Title 70">
            <a:extLst>
              <a:ext uri="{FF2B5EF4-FFF2-40B4-BE49-F238E27FC236}">
                <a16:creationId xmlns:a16="http://schemas.microsoft.com/office/drawing/2014/main" id="{245D3077-39E6-4731-A162-9A4763FD20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4055" y="365125"/>
            <a:ext cx="10515600" cy="1325563"/>
          </a:xfrm>
        </p:spPr>
        <p:txBody>
          <a:bodyPr>
            <a:normAutofit/>
          </a:bodyPr>
          <a:lstStyle/>
          <a:p>
            <a:r>
              <a:rPr lang="en-US" sz="2800" dirty="0">
                <a:solidFill>
                  <a:srgbClr val="0084A9"/>
                </a:solidFill>
                <a:latin typeface="Metropolis" panose="00000500000000000000" pitchFamily="50" charset="0"/>
              </a:rPr>
              <a:t>Design Thinking / Wireframes</a:t>
            </a:r>
            <a:endParaRPr lang="en-US" sz="2800" dirty="0">
              <a:solidFill>
                <a:srgbClr val="0084A9"/>
              </a:solidFill>
              <a:latin typeface="Metropolis" panose="00000500000000000000" pitchFamily="50" charset="0"/>
              <a:cs typeface="Metropolis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98921" y="574174"/>
            <a:ext cx="2423463" cy="907464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407E163C-32CA-4B79-939A-4F760C9C54DD}"/>
              </a:ext>
            </a:extLst>
          </p:cNvPr>
          <p:cNvSpPr/>
          <p:nvPr/>
        </p:nvSpPr>
        <p:spPr>
          <a:xfrm>
            <a:off x="704055" y="1690688"/>
            <a:ext cx="11218329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0" i="1" dirty="0">
                <a:solidFill>
                  <a:srgbClr val="0084A9"/>
                </a:solidFill>
                <a:latin typeface="Metropolis" panose="00000500000000000000" pitchFamily="50" charset="0"/>
              </a:rPr>
              <a:t>A wireframe is a schematic, a blueprint, useful to help you and your programmers and designers think and communicate about the </a:t>
            </a:r>
            <a:r>
              <a:rPr lang="en-US" sz="2400" i="1" dirty="0">
                <a:solidFill>
                  <a:srgbClr val="0084A9"/>
                </a:solidFill>
                <a:latin typeface="Metropolis" panose="00000500000000000000" pitchFamily="50" charset="0"/>
              </a:rPr>
              <a:t>structure</a:t>
            </a:r>
            <a:r>
              <a:rPr lang="en-US" sz="2400" b="0" i="1" dirty="0">
                <a:solidFill>
                  <a:srgbClr val="0084A9"/>
                </a:solidFill>
                <a:latin typeface="Metropolis" panose="00000500000000000000" pitchFamily="50" charset="0"/>
              </a:rPr>
              <a:t> of the software or website you're building.</a:t>
            </a:r>
          </a:p>
          <a:p>
            <a:endParaRPr lang="en-US" sz="2400" b="0" dirty="0">
              <a:solidFill>
                <a:srgbClr val="202124"/>
              </a:solidFill>
              <a:latin typeface="Metropolis" panose="00000500000000000000" pitchFamily="50" charset="0"/>
            </a:endParaRPr>
          </a:p>
          <a:p>
            <a:r>
              <a:rPr lang="en-US" sz="2400" b="0" dirty="0">
                <a:solidFill>
                  <a:srgbClr val="202124"/>
                </a:solidFill>
                <a:latin typeface="Metropolis" panose="00000500000000000000" pitchFamily="50" charset="0"/>
              </a:rPr>
              <a:t>It looks so natural, I could have thought of that too!? </a:t>
            </a:r>
          </a:p>
          <a:p>
            <a:endParaRPr lang="en-US" sz="2400" b="0" dirty="0">
              <a:solidFill>
                <a:srgbClr val="202124"/>
              </a:solidFill>
              <a:latin typeface="Metropolis" panose="00000500000000000000" pitchFamily="50" charset="0"/>
            </a:endParaRPr>
          </a:p>
          <a:p>
            <a:r>
              <a:rPr lang="en-US" sz="2400" b="0" dirty="0">
                <a:solidFill>
                  <a:srgbClr val="202124"/>
                </a:solidFill>
                <a:latin typeface="Metropolis" panose="00000500000000000000" pitchFamily="50" charset="0"/>
              </a:rPr>
              <a:t>Correct, design thinking is for everybody as long as you can use the principals and think </a:t>
            </a:r>
            <a:r>
              <a:rPr lang="en-US" sz="2400" b="0" u="sng" dirty="0">
                <a:solidFill>
                  <a:srgbClr val="202124"/>
                </a:solidFill>
                <a:latin typeface="Metropolis" panose="00000500000000000000" pitchFamily="50" charset="0"/>
              </a:rPr>
              <a:t>out of the box</a:t>
            </a:r>
            <a:r>
              <a:rPr lang="en-US" sz="2400" b="0" dirty="0">
                <a:solidFill>
                  <a:srgbClr val="202124"/>
                </a:solidFill>
                <a:latin typeface="Metropolis" panose="00000500000000000000" pitchFamily="50" charset="0"/>
              </a:rPr>
              <a:t>. </a:t>
            </a:r>
          </a:p>
          <a:p>
            <a:endParaRPr lang="en-US" sz="2400" b="0" dirty="0">
              <a:solidFill>
                <a:srgbClr val="202124"/>
              </a:solidFill>
              <a:latin typeface="Metropolis" panose="00000500000000000000" pitchFamily="50" charset="0"/>
            </a:endParaRPr>
          </a:p>
          <a:p>
            <a:r>
              <a:rPr lang="en-US" sz="2400" b="0" dirty="0">
                <a:solidFill>
                  <a:srgbClr val="202124"/>
                </a:solidFill>
                <a:latin typeface="Metropolis" panose="00000500000000000000" pitchFamily="50" charset="0"/>
              </a:rPr>
              <a:t>Low code tools could be very useful to create your first prototypes. </a:t>
            </a:r>
            <a:endParaRPr lang="nl-NL" sz="2400" dirty="0">
              <a:latin typeface="Metropolis" panose="00000500000000000000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65638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0"/>
    </mc:Choice>
    <mc:Fallback xmlns="">
      <p:transition xmlns:p14="http://schemas.microsoft.com/office/powerpoint/2010/main" spd="slow" advClick="0" advTm="5000"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11558723" y="6354030"/>
            <a:ext cx="484362" cy="365125"/>
          </a:xfrm>
        </p:spPr>
        <p:txBody>
          <a:bodyPr/>
          <a:lstStyle/>
          <a:p>
            <a:pPr>
              <a:defRPr/>
            </a:pPr>
            <a:fld id="{51BF3DE6-44E2-D14E-BEA5-8FE11F0B97D0}" type="slidenum">
              <a:rPr lang="nl-NL" smtClean="0"/>
              <a:pPr>
                <a:defRPr/>
              </a:pPr>
              <a:t>16</a:t>
            </a:fld>
            <a:endParaRPr lang="nl-NL"/>
          </a:p>
        </p:txBody>
      </p:sp>
      <p:sp>
        <p:nvSpPr>
          <p:cNvPr id="5" name="Title 70">
            <a:extLst>
              <a:ext uri="{FF2B5EF4-FFF2-40B4-BE49-F238E27FC236}">
                <a16:creationId xmlns:a16="http://schemas.microsoft.com/office/drawing/2014/main" id="{245D3077-39E6-4731-A162-9A4763FD20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4055" y="365125"/>
            <a:ext cx="10515600" cy="1325563"/>
          </a:xfrm>
        </p:spPr>
        <p:txBody>
          <a:bodyPr>
            <a:normAutofit/>
          </a:bodyPr>
          <a:lstStyle/>
          <a:p>
            <a:r>
              <a:rPr lang="en-US" sz="2800" dirty="0">
                <a:solidFill>
                  <a:srgbClr val="0084A9"/>
                </a:solidFill>
                <a:latin typeface="Metropolis" panose="00000500000000000000" pitchFamily="50" charset="0"/>
              </a:rPr>
              <a:t>Design Thinking / Wireframes</a:t>
            </a:r>
            <a:endParaRPr lang="en-US" sz="2800" dirty="0">
              <a:solidFill>
                <a:srgbClr val="0084A9"/>
              </a:solidFill>
              <a:latin typeface="Metropolis" panose="00000500000000000000" pitchFamily="50" charset="0"/>
              <a:cs typeface="Metropolis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98921" y="574174"/>
            <a:ext cx="2423463" cy="90746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9607" y="1477507"/>
            <a:ext cx="5419116" cy="406433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5709" y="2415706"/>
            <a:ext cx="2438400" cy="18288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06" t="20460" r="58555" b="18617"/>
          <a:stretch/>
        </p:blipFill>
        <p:spPr>
          <a:xfrm>
            <a:off x="984739" y="1690688"/>
            <a:ext cx="2022230" cy="3481755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3994141" y="6445176"/>
            <a:ext cx="7564582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0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</a:rPr>
              <a:t>Source </a:t>
            </a:r>
            <a:r>
              <a:rPr lang="nl-NL" sz="1000" dirty="0">
                <a:hlinkClick r:id="rId6"/>
              </a:rPr>
              <a:t>https://www.invisionapp.com/inside-design/wireframe-examples/</a:t>
            </a:r>
            <a:endParaRPr lang="nl-NL" sz="1000" dirty="0"/>
          </a:p>
        </p:txBody>
      </p:sp>
    </p:spTree>
    <p:extLst>
      <p:ext uri="{BB962C8B-B14F-4D97-AF65-F5344CB8AC3E}">
        <p14:creationId xmlns:p14="http://schemas.microsoft.com/office/powerpoint/2010/main" val="4183352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0"/>
    </mc:Choice>
    <mc:Fallback xmlns="">
      <p:transition xmlns:p14="http://schemas.microsoft.com/office/powerpoint/2010/main" spd="slow" advClick="0" advTm="5000"/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11558723" y="6354030"/>
            <a:ext cx="484362" cy="365125"/>
          </a:xfrm>
        </p:spPr>
        <p:txBody>
          <a:bodyPr/>
          <a:lstStyle/>
          <a:p>
            <a:pPr>
              <a:defRPr/>
            </a:pPr>
            <a:fld id="{51BF3DE6-44E2-D14E-BEA5-8FE11F0B97D0}" type="slidenum">
              <a:rPr lang="nl-NL" smtClean="0"/>
              <a:pPr>
                <a:defRPr/>
              </a:pPr>
              <a:t>17</a:t>
            </a:fld>
            <a:endParaRPr lang="nl-NL"/>
          </a:p>
        </p:txBody>
      </p:sp>
      <p:sp>
        <p:nvSpPr>
          <p:cNvPr id="5" name="Title 70">
            <a:extLst>
              <a:ext uri="{FF2B5EF4-FFF2-40B4-BE49-F238E27FC236}">
                <a16:creationId xmlns:a16="http://schemas.microsoft.com/office/drawing/2014/main" id="{245D3077-39E6-4731-A162-9A4763FD20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4055" y="365125"/>
            <a:ext cx="10515600" cy="1325563"/>
          </a:xfrm>
        </p:spPr>
        <p:txBody>
          <a:bodyPr>
            <a:normAutofit/>
          </a:bodyPr>
          <a:lstStyle/>
          <a:p>
            <a:r>
              <a:rPr lang="en-US" sz="2800" dirty="0">
                <a:solidFill>
                  <a:srgbClr val="0084A9"/>
                </a:solidFill>
                <a:latin typeface="Metropolis" panose="00000500000000000000" pitchFamily="50" charset="0"/>
              </a:rPr>
              <a:t>Design Thinking / Low Code UI Builders</a:t>
            </a:r>
            <a:endParaRPr lang="en-US" sz="2800" dirty="0">
              <a:solidFill>
                <a:srgbClr val="0084A9"/>
              </a:solidFill>
              <a:latin typeface="Metropolis" panose="00000500000000000000" pitchFamily="50" charset="0"/>
              <a:cs typeface="Metropolis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98921" y="574174"/>
            <a:ext cx="2423463" cy="907464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407E163C-32CA-4B79-939A-4F760C9C54DD}"/>
              </a:ext>
            </a:extLst>
          </p:cNvPr>
          <p:cNvSpPr/>
          <p:nvPr/>
        </p:nvSpPr>
        <p:spPr>
          <a:xfrm>
            <a:off x="704055" y="1690688"/>
            <a:ext cx="11218329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latin typeface="Metropolis" panose="00000500000000000000" pitchFamily="50" charset="0"/>
              </a:rPr>
              <a:t>Betty Blocks - UI – builder</a:t>
            </a:r>
          </a:p>
          <a:p>
            <a:br>
              <a:rPr lang="en-US" sz="2400" dirty="0">
                <a:latin typeface="Metropolis" panose="00000500000000000000" pitchFamily="50" charset="0"/>
              </a:rPr>
            </a:br>
            <a:r>
              <a:rPr lang="en-US" sz="2400" dirty="0">
                <a:latin typeface="Metropolis" panose="00000500000000000000" pitchFamily="50" charset="0"/>
              </a:rPr>
              <a:t>The UI Builder is a WYSIWYG editor. The name says it all. You can create a user interface by drag and dropping elements on the page. There are 5 categories you can choose elements from when using the editor :</a:t>
            </a:r>
            <a:br>
              <a:rPr lang="en-US" sz="2400" dirty="0">
                <a:latin typeface="Metropolis" panose="00000500000000000000" pitchFamily="50" charset="0"/>
              </a:rPr>
            </a:br>
            <a:endParaRPr lang="en-US" sz="2400" dirty="0">
              <a:latin typeface="Metropolis" panose="00000500000000000000" pitchFamily="50" charset="0"/>
            </a:endParaRPr>
          </a:p>
          <a:p>
            <a:r>
              <a:rPr lang="en-US" sz="2400" dirty="0">
                <a:latin typeface="Metropolis" panose="00000500000000000000" pitchFamily="50" charset="0"/>
              </a:rPr>
              <a:t>Content ; Form ; Layout ; Lists ; </a:t>
            </a:r>
            <a:r>
              <a:rPr lang="en-US" sz="2400" dirty="0" err="1">
                <a:latin typeface="Metropolis" panose="00000500000000000000" pitchFamily="50" charset="0"/>
              </a:rPr>
              <a:t>Navbar</a:t>
            </a:r>
            <a:endParaRPr lang="en-US" sz="2400" dirty="0">
              <a:latin typeface="Metropolis" panose="00000500000000000000" pitchFamily="50" charset="0"/>
            </a:endParaRPr>
          </a:p>
          <a:p>
            <a:endParaRPr lang="en-US" sz="2400" b="0" dirty="0">
              <a:latin typeface="Metropolis" panose="00000500000000000000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536532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0"/>
    </mc:Choice>
    <mc:Fallback xmlns="">
      <p:transition xmlns:p14="http://schemas.microsoft.com/office/powerpoint/2010/main" spd="slow" advClick="0" advTm="5000"/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11558723" y="6354030"/>
            <a:ext cx="484362" cy="365125"/>
          </a:xfrm>
        </p:spPr>
        <p:txBody>
          <a:bodyPr/>
          <a:lstStyle/>
          <a:p>
            <a:pPr>
              <a:defRPr/>
            </a:pPr>
            <a:fld id="{51BF3DE6-44E2-D14E-BEA5-8FE11F0B97D0}" type="slidenum">
              <a:rPr lang="nl-NL" smtClean="0"/>
              <a:pPr>
                <a:defRPr/>
              </a:pPr>
              <a:t>18</a:t>
            </a:fld>
            <a:endParaRPr lang="nl-NL"/>
          </a:p>
        </p:txBody>
      </p:sp>
      <p:sp>
        <p:nvSpPr>
          <p:cNvPr id="5" name="Title 70">
            <a:extLst>
              <a:ext uri="{FF2B5EF4-FFF2-40B4-BE49-F238E27FC236}">
                <a16:creationId xmlns:a16="http://schemas.microsoft.com/office/drawing/2014/main" id="{245D3077-39E6-4731-A162-9A4763FD20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4055" y="365125"/>
            <a:ext cx="10515600" cy="1325563"/>
          </a:xfrm>
        </p:spPr>
        <p:txBody>
          <a:bodyPr>
            <a:normAutofit/>
          </a:bodyPr>
          <a:lstStyle/>
          <a:p>
            <a:r>
              <a:rPr lang="en-US" sz="2800" dirty="0">
                <a:solidFill>
                  <a:srgbClr val="0084A9"/>
                </a:solidFill>
                <a:latin typeface="Metropolis" panose="00000500000000000000" pitchFamily="50" charset="0"/>
              </a:rPr>
              <a:t>Design Thinking / Low Code UI Builders</a:t>
            </a:r>
            <a:endParaRPr lang="en-US" sz="2800" dirty="0">
              <a:solidFill>
                <a:srgbClr val="0084A9"/>
              </a:solidFill>
              <a:latin typeface="Metropolis" panose="00000500000000000000" pitchFamily="50" charset="0"/>
              <a:cs typeface="Metropolis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98921" y="574174"/>
            <a:ext cx="2423463" cy="907464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4220094" y="5984698"/>
            <a:ext cx="6096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nl-NL" dirty="0">
                <a:hlinkClick r:id="rId3"/>
              </a:rPr>
              <a:t>Betty Blocks UI builder demo</a:t>
            </a:r>
            <a:endParaRPr lang="nl-NL" dirty="0"/>
          </a:p>
        </p:txBody>
      </p:sp>
      <p:sp>
        <p:nvSpPr>
          <p:cNvPr id="7" name="Rectangle 1"/>
          <p:cNvSpPr>
            <a:spLocks noChangeArrowheads="1"/>
          </p:cNvSpPr>
          <p:nvPr/>
        </p:nvSpPr>
        <p:spPr bwMode="auto">
          <a:xfrm>
            <a:off x="0" y="43934"/>
            <a:ext cx="312906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l-NL" altLang="nl-NL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hlinkClick r:id="rId4"/>
              </a:rPr>
              <a:t>  </a:t>
            </a:r>
            <a:endParaRPr kumimoji="0" lang="nl-NL" altLang="nl-NL" sz="135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1026" name="Picture 2" descr="https://embedwistia-a.akamaihd.net/deliveries/dba4e0f084934a3c6351eecbfa81b6fec269323f.jpg?origin_v2=1&amp;image_play_button_size=2x&amp;image_crop_resized=960x540&amp;image_play_button=1&amp;image_play_button_color=4cbdc6e0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3193" y="1690688"/>
            <a:ext cx="6924039" cy="38947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88030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0"/>
    </mc:Choice>
    <mc:Fallback xmlns="">
      <p:transition xmlns:p14="http://schemas.microsoft.com/office/powerpoint/2010/main" spd="slow" advClick="0" advTm="5000"/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11558723" y="6354030"/>
            <a:ext cx="484362" cy="365125"/>
          </a:xfrm>
        </p:spPr>
        <p:txBody>
          <a:bodyPr/>
          <a:lstStyle/>
          <a:p>
            <a:pPr>
              <a:defRPr/>
            </a:pPr>
            <a:fld id="{51BF3DE6-44E2-D14E-BEA5-8FE11F0B97D0}" type="slidenum">
              <a:rPr lang="nl-NL" smtClean="0"/>
              <a:pPr>
                <a:defRPr/>
              </a:pPr>
              <a:t>19</a:t>
            </a:fld>
            <a:endParaRPr lang="nl-NL"/>
          </a:p>
        </p:txBody>
      </p:sp>
      <p:sp>
        <p:nvSpPr>
          <p:cNvPr id="5" name="Title 70">
            <a:extLst>
              <a:ext uri="{FF2B5EF4-FFF2-40B4-BE49-F238E27FC236}">
                <a16:creationId xmlns:a16="http://schemas.microsoft.com/office/drawing/2014/main" id="{245D3077-39E6-4731-A162-9A4763FD20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4055" y="365125"/>
            <a:ext cx="10515600" cy="1325563"/>
          </a:xfrm>
        </p:spPr>
        <p:txBody>
          <a:bodyPr>
            <a:normAutofit/>
          </a:bodyPr>
          <a:lstStyle/>
          <a:p>
            <a:r>
              <a:rPr lang="en-US" sz="2800" dirty="0">
                <a:solidFill>
                  <a:srgbClr val="0084A9"/>
                </a:solidFill>
                <a:latin typeface="Metropolis" panose="00000500000000000000" pitchFamily="50" charset="0"/>
              </a:rPr>
              <a:t>Design Thinking / Low Code UI Builders</a:t>
            </a:r>
            <a:endParaRPr lang="en-US" sz="2800" dirty="0">
              <a:solidFill>
                <a:srgbClr val="0084A9"/>
              </a:solidFill>
              <a:latin typeface="Metropolis" panose="00000500000000000000" pitchFamily="50" charset="0"/>
              <a:cs typeface="Metropolis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98921" y="574174"/>
            <a:ext cx="2423463" cy="907464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407E163C-32CA-4B79-939A-4F760C9C54DD}"/>
              </a:ext>
            </a:extLst>
          </p:cNvPr>
          <p:cNvSpPr/>
          <p:nvPr/>
        </p:nvSpPr>
        <p:spPr>
          <a:xfrm>
            <a:off x="704055" y="1690688"/>
            <a:ext cx="11218329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0" dirty="0" err="1">
                <a:latin typeface="Metropolis" panose="00000500000000000000" pitchFamily="50" charset="0"/>
              </a:rPr>
              <a:t>Mendix</a:t>
            </a:r>
            <a:r>
              <a:rPr lang="en-US" sz="2400" b="0" dirty="0">
                <a:latin typeface="Metropolis" panose="00000500000000000000" pitchFamily="50" charset="0"/>
              </a:rPr>
              <a:t> provides </a:t>
            </a:r>
            <a:r>
              <a:rPr lang="en-US" sz="2400" b="1" dirty="0">
                <a:latin typeface="Metropolis" panose="00000500000000000000" pitchFamily="50" charset="0"/>
              </a:rPr>
              <a:t>Atlas UI</a:t>
            </a:r>
            <a:r>
              <a:rPr lang="en-US" sz="2400" b="0" dirty="0">
                <a:latin typeface="Metropolis" panose="00000500000000000000" pitchFamily="50" charset="0"/>
              </a:rPr>
              <a:t> for this purpose</a:t>
            </a:r>
            <a:br>
              <a:rPr lang="en-US" sz="2400" b="0" dirty="0">
                <a:latin typeface="Metropolis" panose="00000500000000000000" pitchFamily="50" charset="0"/>
              </a:rPr>
            </a:br>
            <a:br>
              <a:rPr lang="en-US" sz="2400" b="0" dirty="0">
                <a:latin typeface="Metropolis" panose="00000500000000000000" pitchFamily="50" charset="0"/>
              </a:rPr>
            </a:br>
            <a:r>
              <a:rPr lang="en-US" sz="2400" b="0" dirty="0">
                <a:latin typeface="Metropolis" panose="00000500000000000000" pitchFamily="50" charset="0"/>
              </a:rPr>
              <a:t>Atlas UI is a layered, componentized framework designed to support UI construction through a combination of assembly, customization and standardization. </a:t>
            </a:r>
          </a:p>
          <a:p>
            <a:endParaRPr lang="en-US" sz="2400" b="0" dirty="0">
              <a:latin typeface="Metropolis" panose="00000500000000000000" pitchFamily="50" charset="0"/>
            </a:endParaRPr>
          </a:p>
          <a:p>
            <a:r>
              <a:rPr lang="en-US" sz="2400" b="0" dirty="0">
                <a:latin typeface="Metropolis" panose="00000500000000000000" pitchFamily="50" charset="0"/>
              </a:rPr>
              <a:t>A fully WYSIWYG (what you see is what you get) cloud-based visual development tool that goes hand in hand with the Atlas UI framework to quickly and easily create responsive page designs and app flows. </a:t>
            </a:r>
          </a:p>
          <a:p>
            <a:endParaRPr lang="en-US" sz="2400" b="0" dirty="0">
              <a:latin typeface="Metropolis" panose="00000500000000000000" pitchFamily="50" charset="0"/>
            </a:endParaRPr>
          </a:p>
          <a:p>
            <a:r>
              <a:rPr lang="en-US" sz="2400" b="0" dirty="0">
                <a:latin typeface="Metropolis" panose="00000500000000000000" pitchFamily="50" charset="0"/>
              </a:rPr>
              <a:t>Not just wireframes or prototypes—real apps.</a:t>
            </a:r>
            <a:r>
              <a:rPr lang="nl-NL" sz="2400" dirty="0">
                <a:hlinkClick r:id="rId3"/>
              </a:rPr>
              <a:t> </a:t>
            </a:r>
          </a:p>
          <a:p>
            <a:endParaRPr lang="nl-NL" sz="2400" dirty="0">
              <a:hlinkClick r:id="rId3"/>
            </a:endParaRPr>
          </a:p>
          <a:p>
            <a:r>
              <a:rPr lang="nl-NL" sz="2400" dirty="0">
                <a:hlinkClick r:id="rId3"/>
              </a:rPr>
              <a:t>https://atlas.mendix.com/</a:t>
            </a:r>
            <a:endParaRPr lang="nl-NL" sz="2400" dirty="0">
              <a:latin typeface="Metropolis" panose="00000500000000000000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063660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0"/>
    </mc:Choice>
    <mc:Fallback xmlns="">
      <p:transition xmlns:p14="http://schemas.microsoft.com/office/powerpoint/2010/main" spd="slow" advClick="0" advTm="5000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11558723" y="6354030"/>
            <a:ext cx="484362" cy="365125"/>
          </a:xfrm>
        </p:spPr>
        <p:txBody>
          <a:bodyPr/>
          <a:lstStyle/>
          <a:p>
            <a:pPr>
              <a:defRPr/>
            </a:pPr>
            <a:fld id="{51BF3DE6-44E2-D14E-BEA5-8FE11F0B97D0}" type="slidenum">
              <a:rPr lang="nl-NL" smtClean="0"/>
              <a:pPr>
                <a:defRPr/>
              </a:pPr>
              <a:t>2</a:t>
            </a:fld>
            <a:endParaRPr lang="nl-NL"/>
          </a:p>
        </p:txBody>
      </p:sp>
      <p:sp>
        <p:nvSpPr>
          <p:cNvPr id="5" name="Title 70">
            <a:extLst>
              <a:ext uri="{FF2B5EF4-FFF2-40B4-BE49-F238E27FC236}">
                <a16:creationId xmlns:a16="http://schemas.microsoft.com/office/drawing/2014/main" id="{245D3077-39E6-4731-A162-9A4763FD20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4055" y="365125"/>
            <a:ext cx="10515600" cy="1325563"/>
          </a:xfrm>
        </p:spPr>
        <p:txBody>
          <a:bodyPr>
            <a:normAutofit/>
          </a:bodyPr>
          <a:lstStyle/>
          <a:p>
            <a:r>
              <a:rPr lang="en-US" sz="2800" dirty="0">
                <a:solidFill>
                  <a:srgbClr val="0084A9"/>
                </a:solidFill>
                <a:latin typeface="Metropolis" panose="00000500000000000000" pitchFamily="50" charset="0"/>
              </a:rPr>
              <a:t>Design Thinking / What is UX Design?</a:t>
            </a:r>
            <a:endParaRPr lang="en-US" sz="2800" dirty="0">
              <a:solidFill>
                <a:srgbClr val="0084A9"/>
              </a:solidFill>
              <a:latin typeface="Metropolis" panose="00000500000000000000" pitchFamily="50" charset="0"/>
              <a:cs typeface="Metropolis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07E163C-32CA-4B79-939A-4F760C9C54DD}"/>
              </a:ext>
            </a:extLst>
          </p:cNvPr>
          <p:cNvSpPr/>
          <p:nvPr/>
        </p:nvSpPr>
        <p:spPr>
          <a:xfrm>
            <a:off x="704055" y="1944348"/>
            <a:ext cx="10854668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0" dirty="0">
                <a:latin typeface="Metropolis" panose="00000500000000000000" pitchFamily="50" charset="0"/>
              </a:rPr>
              <a:t>UX Design, short for User Experience Design is defined on Wikipedia as </a:t>
            </a:r>
          </a:p>
          <a:p>
            <a:endParaRPr lang="en-US" sz="2400" b="0" dirty="0">
              <a:latin typeface="Metropolis" panose="00000500000000000000" pitchFamily="50" charset="0"/>
            </a:endParaRPr>
          </a:p>
          <a:p>
            <a:r>
              <a:rPr lang="en-US" sz="2400" i="1" dirty="0">
                <a:latin typeface="Metropolis" panose="00000500000000000000" pitchFamily="50" charset="0"/>
              </a:rPr>
              <a:t>“The process of enhancing user satisfaction by improving the usability, accessibility, and pleasure provided in the interaction between the user and the product.”</a:t>
            </a:r>
            <a:endParaRPr lang="en-US" sz="2400" b="0" i="1" dirty="0">
              <a:solidFill>
                <a:srgbClr val="222222"/>
              </a:solidFill>
              <a:latin typeface="Metropolis" panose="00000500000000000000" pitchFamily="50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C04289E-68C0-4B21-BA09-91E626A945C8}"/>
              </a:ext>
            </a:extLst>
          </p:cNvPr>
          <p:cNvSpPr/>
          <p:nvPr/>
        </p:nvSpPr>
        <p:spPr>
          <a:xfrm>
            <a:off x="5126830" y="6488323"/>
            <a:ext cx="6092825" cy="230832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/>
            <a:r>
              <a:rPr lang="en-US" sz="900" b="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</a:rPr>
              <a:t>Source : </a:t>
            </a:r>
            <a:r>
              <a:rPr lang="nl-NL" sz="900" dirty="0">
                <a:hlinkClick r:id="rId2"/>
              </a:rPr>
              <a:t>https://en.wikipedia.org/wiki/User_experience_design</a:t>
            </a:r>
            <a:endParaRPr lang="en-US" sz="900" b="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98921" y="574174"/>
            <a:ext cx="2423463" cy="907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19742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0"/>
    </mc:Choice>
    <mc:Fallback xmlns="">
      <p:transition xmlns:p14="http://schemas.microsoft.com/office/powerpoint/2010/main" spd="slow" advClick="0" advTm="5000"/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11558723" y="6354030"/>
            <a:ext cx="484362" cy="365125"/>
          </a:xfrm>
        </p:spPr>
        <p:txBody>
          <a:bodyPr/>
          <a:lstStyle/>
          <a:p>
            <a:pPr>
              <a:defRPr/>
            </a:pPr>
            <a:fld id="{51BF3DE6-44E2-D14E-BEA5-8FE11F0B97D0}" type="slidenum">
              <a:rPr lang="nl-NL" smtClean="0"/>
              <a:pPr>
                <a:defRPr/>
              </a:pPr>
              <a:t>20</a:t>
            </a:fld>
            <a:endParaRPr lang="nl-NL"/>
          </a:p>
        </p:txBody>
      </p:sp>
      <p:sp>
        <p:nvSpPr>
          <p:cNvPr id="5" name="Title 70">
            <a:extLst>
              <a:ext uri="{FF2B5EF4-FFF2-40B4-BE49-F238E27FC236}">
                <a16:creationId xmlns:a16="http://schemas.microsoft.com/office/drawing/2014/main" id="{245D3077-39E6-4731-A162-9A4763FD20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4055" y="365125"/>
            <a:ext cx="10515600" cy="1325563"/>
          </a:xfrm>
        </p:spPr>
        <p:txBody>
          <a:bodyPr>
            <a:normAutofit/>
          </a:bodyPr>
          <a:lstStyle/>
          <a:p>
            <a:r>
              <a:rPr lang="en-US" sz="2800" dirty="0">
                <a:solidFill>
                  <a:srgbClr val="0084A9"/>
                </a:solidFill>
                <a:latin typeface="Metropolis" panose="00000500000000000000" pitchFamily="50" charset="0"/>
              </a:rPr>
              <a:t>Design Thinking / Low Code UI Builders</a:t>
            </a:r>
            <a:endParaRPr lang="en-US" sz="2800" dirty="0">
              <a:solidFill>
                <a:srgbClr val="0084A9"/>
              </a:solidFill>
              <a:latin typeface="Metropolis" panose="00000500000000000000" pitchFamily="50" charset="0"/>
              <a:cs typeface="Metropolis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98921" y="574174"/>
            <a:ext cx="2423463" cy="907464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4220094" y="6169364"/>
            <a:ext cx="6096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nl-NL" dirty="0">
                <a:hlinkClick r:id="rId3"/>
              </a:rPr>
              <a:t>Mendix Atlas UI demo</a:t>
            </a:r>
            <a:endParaRPr lang="nl-NL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8092" y="1381779"/>
            <a:ext cx="8362208" cy="47037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55994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0"/>
    </mc:Choice>
    <mc:Fallback xmlns="">
      <p:transition xmlns:p14="http://schemas.microsoft.com/office/powerpoint/2010/main" spd="slow" advClick="0" advTm="5000"/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11558723" y="6354030"/>
            <a:ext cx="484362" cy="365125"/>
          </a:xfrm>
        </p:spPr>
        <p:txBody>
          <a:bodyPr/>
          <a:lstStyle/>
          <a:p>
            <a:pPr>
              <a:defRPr/>
            </a:pPr>
            <a:fld id="{51BF3DE6-44E2-D14E-BEA5-8FE11F0B97D0}" type="slidenum">
              <a:rPr lang="nl-NL" smtClean="0"/>
              <a:pPr>
                <a:defRPr/>
              </a:pPr>
              <a:t>21</a:t>
            </a:fld>
            <a:endParaRPr lang="nl-NL"/>
          </a:p>
        </p:txBody>
      </p:sp>
      <p:sp>
        <p:nvSpPr>
          <p:cNvPr id="5" name="Title 70">
            <a:extLst>
              <a:ext uri="{FF2B5EF4-FFF2-40B4-BE49-F238E27FC236}">
                <a16:creationId xmlns:a16="http://schemas.microsoft.com/office/drawing/2014/main" id="{245D3077-39E6-4731-A162-9A4763FD20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4055" y="365125"/>
            <a:ext cx="10515600" cy="1325563"/>
          </a:xfrm>
        </p:spPr>
        <p:txBody>
          <a:bodyPr>
            <a:normAutofit/>
          </a:bodyPr>
          <a:lstStyle/>
          <a:p>
            <a:r>
              <a:rPr lang="en-US" sz="2800" dirty="0">
                <a:solidFill>
                  <a:srgbClr val="0084A9"/>
                </a:solidFill>
                <a:latin typeface="Metropolis" panose="00000500000000000000" pitchFamily="50" charset="0"/>
              </a:rPr>
              <a:t>Design Thinking / </a:t>
            </a:r>
            <a:r>
              <a:rPr lang="en-US" sz="2800" dirty="0" err="1">
                <a:solidFill>
                  <a:srgbClr val="0084A9"/>
                </a:solidFill>
                <a:latin typeface="Metropolis" panose="00000500000000000000" pitchFamily="50" charset="0"/>
              </a:rPr>
              <a:t>Uxpin</a:t>
            </a:r>
            <a:r>
              <a:rPr lang="en-US" sz="2800" dirty="0">
                <a:solidFill>
                  <a:srgbClr val="0084A9"/>
                </a:solidFill>
                <a:latin typeface="Metropolis" panose="00000500000000000000" pitchFamily="50" charset="0"/>
              </a:rPr>
              <a:t> Zero Code</a:t>
            </a:r>
            <a:endParaRPr lang="en-US" sz="2800" dirty="0">
              <a:solidFill>
                <a:srgbClr val="0084A9"/>
              </a:solidFill>
              <a:latin typeface="Metropolis" panose="00000500000000000000" pitchFamily="50" charset="0"/>
              <a:cs typeface="Metropolis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98921" y="574174"/>
            <a:ext cx="2423463" cy="907464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407E163C-32CA-4B79-939A-4F760C9C54DD}"/>
              </a:ext>
            </a:extLst>
          </p:cNvPr>
          <p:cNvSpPr/>
          <p:nvPr/>
        </p:nvSpPr>
        <p:spPr>
          <a:xfrm>
            <a:off x="704055" y="1690688"/>
            <a:ext cx="11218329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latin typeface="Metropolis" panose="00000500000000000000" pitchFamily="50" charset="0"/>
              </a:rPr>
              <a:t>I’m using </a:t>
            </a:r>
            <a:r>
              <a:rPr lang="en-US" sz="2400" dirty="0" err="1">
                <a:latin typeface="Metropolis" panose="00000500000000000000" pitchFamily="50" charset="0"/>
              </a:rPr>
              <a:t>Uxpin</a:t>
            </a:r>
            <a:r>
              <a:rPr lang="en-US" sz="2400" dirty="0">
                <a:latin typeface="Metropolis" panose="00000500000000000000" pitchFamily="50" charset="0"/>
              </a:rPr>
              <a:t>, a WYSIWYG design tool (Zero code)</a:t>
            </a:r>
          </a:p>
          <a:p>
            <a:endParaRPr lang="en-US" sz="2400" dirty="0">
              <a:latin typeface="Metropolis" panose="00000500000000000000" pitchFamily="50" charset="0"/>
            </a:endParaRPr>
          </a:p>
          <a:p>
            <a:r>
              <a:rPr lang="en-US" sz="2400" dirty="0">
                <a:latin typeface="Metropolis" panose="00000500000000000000" pitchFamily="50" charset="0"/>
              </a:rPr>
              <a:t>It allows to design, collaborate, and present wireframes, mockups, and prototypes.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3417" y="3016251"/>
            <a:ext cx="5476875" cy="3067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35950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0"/>
    </mc:Choice>
    <mc:Fallback xmlns="">
      <p:transition xmlns:p14="http://schemas.microsoft.com/office/powerpoint/2010/main" spd="slow" advClick="0" advTm="5000"/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11558723" y="6354030"/>
            <a:ext cx="484362" cy="365125"/>
          </a:xfrm>
        </p:spPr>
        <p:txBody>
          <a:bodyPr/>
          <a:lstStyle/>
          <a:p>
            <a:pPr>
              <a:defRPr/>
            </a:pPr>
            <a:fld id="{51BF3DE6-44E2-D14E-BEA5-8FE11F0B97D0}" type="slidenum">
              <a:rPr lang="nl-NL" smtClean="0"/>
              <a:pPr>
                <a:defRPr/>
              </a:pPr>
              <a:t>22</a:t>
            </a:fld>
            <a:endParaRPr lang="nl-NL"/>
          </a:p>
        </p:txBody>
      </p:sp>
      <p:sp>
        <p:nvSpPr>
          <p:cNvPr id="5" name="Title 70">
            <a:extLst>
              <a:ext uri="{FF2B5EF4-FFF2-40B4-BE49-F238E27FC236}">
                <a16:creationId xmlns:a16="http://schemas.microsoft.com/office/drawing/2014/main" id="{245D3077-39E6-4731-A162-9A4763FD20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4055" y="365125"/>
            <a:ext cx="10515600" cy="1325563"/>
          </a:xfrm>
        </p:spPr>
        <p:txBody>
          <a:bodyPr>
            <a:normAutofit/>
          </a:bodyPr>
          <a:lstStyle/>
          <a:p>
            <a:r>
              <a:rPr lang="en-US" sz="2800" dirty="0">
                <a:solidFill>
                  <a:srgbClr val="0084A9"/>
                </a:solidFill>
                <a:latin typeface="Metropolis" panose="00000500000000000000" pitchFamily="50" charset="0"/>
              </a:rPr>
              <a:t>Design Thinking / </a:t>
            </a:r>
            <a:r>
              <a:rPr lang="en-US" sz="2800" dirty="0" err="1">
                <a:solidFill>
                  <a:srgbClr val="0084A9"/>
                </a:solidFill>
                <a:latin typeface="Metropolis" panose="00000500000000000000" pitchFamily="50" charset="0"/>
              </a:rPr>
              <a:t>Conpetto</a:t>
            </a:r>
            <a:r>
              <a:rPr lang="en-US" sz="2800" dirty="0">
                <a:solidFill>
                  <a:srgbClr val="0084A9"/>
                </a:solidFill>
                <a:latin typeface="Metropolis" panose="00000500000000000000" pitchFamily="50" charset="0"/>
              </a:rPr>
              <a:t> Meet app demo</a:t>
            </a:r>
            <a:endParaRPr lang="en-US" sz="2800" dirty="0">
              <a:solidFill>
                <a:srgbClr val="0084A9"/>
              </a:solidFill>
              <a:latin typeface="Metropolis" panose="00000500000000000000" pitchFamily="50" charset="0"/>
              <a:cs typeface="Metropolis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98921" y="574174"/>
            <a:ext cx="2423463" cy="907464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407E163C-32CA-4B79-939A-4F760C9C54DD}"/>
              </a:ext>
            </a:extLst>
          </p:cNvPr>
          <p:cNvSpPr/>
          <p:nvPr/>
        </p:nvSpPr>
        <p:spPr>
          <a:xfrm>
            <a:off x="704056" y="1690688"/>
            <a:ext cx="453469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rgbClr val="222222"/>
                </a:solidFill>
                <a:latin typeface="Arial" panose="020B0604020202020204" pitchFamily="34" charset="0"/>
              </a:rPr>
              <a:t>Start </a:t>
            </a:r>
            <a:r>
              <a:rPr lang="en-US" sz="2400" b="1" dirty="0" err="1">
                <a:solidFill>
                  <a:srgbClr val="222222"/>
                </a:solidFill>
                <a:latin typeface="Arial" panose="020B0604020202020204" pitchFamily="34" charset="0"/>
              </a:rPr>
              <a:t>Uxpin</a:t>
            </a:r>
            <a:r>
              <a:rPr lang="en-US" sz="2400" b="1" dirty="0">
                <a:solidFill>
                  <a:srgbClr val="222222"/>
                </a:solidFill>
                <a:latin typeface="Arial" panose="020B0604020202020204" pitchFamily="34" charset="0"/>
              </a:rPr>
              <a:t> Mirror</a:t>
            </a:r>
          </a:p>
          <a:p>
            <a:endParaRPr lang="en-US" sz="2400" dirty="0">
              <a:solidFill>
                <a:srgbClr val="222222"/>
              </a:solidFill>
              <a:latin typeface="Arial" panose="020B0604020202020204" pitchFamily="34" charset="0"/>
            </a:endParaRPr>
          </a:p>
          <a:p>
            <a:r>
              <a:rPr lang="en-US" sz="2400" dirty="0">
                <a:solidFill>
                  <a:srgbClr val="222222"/>
                </a:solidFill>
                <a:latin typeface="Arial" panose="020B0604020202020204" pitchFamily="34" charset="0"/>
              </a:rPr>
              <a:t>Scan the QR code to start the demo on your device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20365" y="1477507"/>
            <a:ext cx="3709585" cy="49012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79536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0"/>
    </mc:Choice>
    <mc:Fallback xmlns="">
      <p:transition xmlns:p14="http://schemas.microsoft.com/office/powerpoint/2010/main" spd="slow" advClick="0" advTm="5000"/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11558723" y="6354030"/>
            <a:ext cx="484362" cy="365125"/>
          </a:xfrm>
        </p:spPr>
        <p:txBody>
          <a:bodyPr/>
          <a:lstStyle/>
          <a:p>
            <a:pPr>
              <a:defRPr/>
            </a:pPr>
            <a:fld id="{51BF3DE6-44E2-D14E-BEA5-8FE11F0B97D0}" type="slidenum">
              <a:rPr lang="nl-NL" smtClean="0"/>
              <a:pPr>
                <a:defRPr/>
              </a:pPr>
              <a:t>23</a:t>
            </a:fld>
            <a:endParaRPr lang="nl-NL"/>
          </a:p>
        </p:txBody>
      </p:sp>
      <p:sp>
        <p:nvSpPr>
          <p:cNvPr id="5" name="Title 70">
            <a:extLst>
              <a:ext uri="{FF2B5EF4-FFF2-40B4-BE49-F238E27FC236}">
                <a16:creationId xmlns:a16="http://schemas.microsoft.com/office/drawing/2014/main" id="{245D3077-39E6-4731-A162-9A4763FD20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4055" y="365125"/>
            <a:ext cx="10515600" cy="1325563"/>
          </a:xfrm>
        </p:spPr>
        <p:txBody>
          <a:bodyPr>
            <a:normAutofit/>
          </a:bodyPr>
          <a:lstStyle/>
          <a:p>
            <a:r>
              <a:rPr lang="en-US" sz="2800" dirty="0">
                <a:solidFill>
                  <a:srgbClr val="0084A9"/>
                </a:solidFill>
                <a:latin typeface="Metropolis" panose="00000500000000000000" pitchFamily="50" charset="0"/>
              </a:rPr>
              <a:t>Design Thinking / Betty Blocks Demo</a:t>
            </a:r>
            <a:endParaRPr lang="en-US" sz="2800" dirty="0">
              <a:solidFill>
                <a:srgbClr val="0084A9"/>
              </a:solidFill>
              <a:latin typeface="Metropolis" panose="00000500000000000000" pitchFamily="50" charset="0"/>
              <a:cs typeface="Metropolis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98921" y="574174"/>
            <a:ext cx="2423463" cy="907464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407E163C-32CA-4B79-939A-4F760C9C54DD}"/>
              </a:ext>
            </a:extLst>
          </p:cNvPr>
          <p:cNvSpPr/>
          <p:nvPr/>
        </p:nvSpPr>
        <p:spPr>
          <a:xfrm>
            <a:off x="704055" y="1690688"/>
            <a:ext cx="628729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rgbClr val="222222"/>
                </a:solidFill>
                <a:latin typeface="Arial" panose="020B0604020202020204" pitchFamily="34" charset="0"/>
                <a:hlinkClick r:id="rId3"/>
              </a:rPr>
              <a:t>Betty Blocks Demo</a:t>
            </a:r>
            <a:endParaRPr lang="en-US" sz="2400" dirty="0">
              <a:solidFill>
                <a:srgbClr val="222222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522594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0"/>
    </mc:Choice>
    <mc:Fallback xmlns="">
      <p:transition xmlns:p14="http://schemas.microsoft.com/office/powerpoint/2010/main" spd="slow" advClick="0" advTm="5000"/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70">
            <a:extLst>
              <a:ext uri="{FF2B5EF4-FFF2-40B4-BE49-F238E27FC236}">
                <a16:creationId xmlns:a16="http://schemas.microsoft.com/office/drawing/2014/main" id="{245D3077-39E6-4731-A162-9A4763FD20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4055" y="365125"/>
            <a:ext cx="10515600" cy="1325563"/>
          </a:xfrm>
        </p:spPr>
        <p:txBody>
          <a:bodyPr>
            <a:normAutofit/>
          </a:bodyPr>
          <a:lstStyle/>
          <a:p>
            <a:r>
              <a:rPr lang="en-US" sz="2800" dirty="0">
                <a:solidFill>
                  <a:srgbClr val="0084A9"/>
                </a:solidFill>
                <a:latin typeface="Metropolis" panose="00000500000000000000" pitchFamily="50" charset="0"/>
              </a:rPr>
              <a:t>Thank You!</a:t>
            </a:r>
            <a:endParaRPr lang="en-US" sz="2800" dirty="0">
              <a:solidFill>
                <a:srgbClr val="0084A9"/>
              </a:solidFill>
              <a:latin typeface="Metropolis" panose="00000500000000000000" pitchFamily="50" charset="0"/>
              <a:cs typeface="Metropolis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98921" y="574174"/>
            <a:ext cx="2423463" cy="907464"/>
          </a:xfrm>
          <a:prstGeom prst="rect">
            <a:avLst/>
          </a:prstGeom>
        </p:spPr>
      </p:pic>
      <p:pic>
        <p:nvPicPr>
          <p:cNvPr id="6" name="Picture 1" descr="Vlieger_verbrede versie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3" y="1493838"/>
            <a:ext cx="12292013" cy="3875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6"/>
          <p:cNvSpPr/>
          <p:nvPr/>
        </p:nvSpPr>
        <p:spPr>
          <a:xfrm>
            <a:off x="-36513" y="5183188"/>
            <a:ext cx="12292013" cy="209550"/>
          </a:xfrm>
          <a:prstGeom prst="rect">
            <a:avLst/>
          </a:prstGeom>
          <a:solidFill>
            <a:srgbClr val="0084A9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9" name="Picture 1" descr="Slider-Innovation-Kite-Blue-Green-Red-a1.jp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2225" y="1503363"/>
            <a:ext cx="12277725" cy="3679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7" descr="Slider-Innovation-Kite-Blue-Green-Red-a1.jp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938" y="1490663"/>
            <a:ext cx="12279313" cy="3679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286774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0"/>
    </mc:Choice>
    <mc:Fallback xmlns="">
      <p:transition xmlns:p14="http://schemas.microsoft.com/office/powerpoint/2010/main" spd="slow" advClick="0" advTm="5000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11558723" y="6354030"/>
            <a:ext cx="484362" cy="365125"/>
          </a:xfrm>
        </p:spPr>
        <p:txBody>
          <a:bodyPr/>
          <a:lstStyle/>
          <a:p>
            <a:pPr>
              <a:defRPr/>
            </a:pPr>
            <a:fld id="{51BF3DE6-44E2-D14E-BEA5-8FE11F0B97D0}" type="slidenum">
              <a:rPr lang="nl-NL" smtClean="0"/>
              <a:pPr>
                <a:defRPr/>
              </a:pPr>
              <a:t>3</a:t>
            </a:fld>
            <a:endParaRPr lang="nl-NL"/>
          </a:p>
        </p:txBody>
      </p:sp>
      <p:sp>
        <p:nvSpPr>
          <p:cNvPr id="5" name="Title 70">
            <a:extLst>
              <a:ext uri="{FF2B5EF4-FFF2-40B4-BE49-F238E27FC236}">
                <a16:creationId xmlns:a16="http://schemas.microsoft.com/office/drawing/2014/main" id="{245D3077-39E6-4731-A162-9A4763FD20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4055" y="365125"/>
            <a:ext cx="10515600" cy="1325563"/>
          </a:xfrm>
        </p:spPr>
        <p:txBody>
          <a:bodyPr>
            <a:normAutofit/>
          </a:bodyPr>
          <a:lstStyle/>
          <a:p>
            <a:r>
              <a:rPr lang="en-US" sz="2800" dirty="0">
                <a:solidFill>
                  <a:srgbClr val="0084A9"/>
                </a:solidFill>
                <a:latin typeface="Metropolis" panose="00000500000000000000" pitchFamily="50" charset="0"/>
              </a:rPr>
              <a:t>Design Thinking / What is UX Design?</a:t>
            </a:r>
            <a:endParaRPr lang="en-US" sz="2800" dirty="0">
              <a:solidFill>
                <a:srgbClr val="0084A9"/>
              </a:solidFill>
              <a:latin typeface="Metropolis" panose="00000500000000000000" pitchFamily="50" charset="0"/>
              <a:cs typeface="Metropolis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07E163C-32CA-4B79-939A-4F760C9C54DD}"/>
              </a:ext>
            </a:extLst>
          </p:cNvPr>
          <p:cNvSpPr/>
          <p:nvPr/>
        </p:nvSpPr>
        <p:spPr>
          <a:xfrm>
            <a:off x="704055" y="1944348"/>
            <a:ext cx="10854668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latin typeface="Metropolis" panose="00000500000000000000" pitchFamily="50" charset="0"/>
              </a:rPr>
              <a:t>“User Experience Design” </a:t>
            </a:r>
            <a:r>
              <a:rPr lang="en-US" sz="2400" b="0" dirty="0">
                <a:latin typeface="Metropolis" panose="00000500000000000000" pitchFamily="50" charset="0"/>
              </a:rPr>
              <a:t>is often used interchangeably with terms such as “</a:t>
            </a:r>
            <a:r>
              <a:rPr lang="en-US" sz="2400" b="1" dirty="0">
                <a:latin typeface="Metropolis" panose="00000500000000000000" pitchFamily="50" charset="0"/>
              </a:rPr>
              <a:t>User Interface Design</a:t>
            </a:r>
            <a:r>
              <a:rPr lang="en-US" sz="2400" b="0" dirty="0">
                <a:latin typeface="Metropolis" panose="00000500000000000000" pitchFamily="50" charset="0"/>
              </a:rPr>
              <a:t>” and “</a:t>
            </a:r>
            <a:r>
              <a:rPr lang="en-US" sz="2400" b="1" dirty="0">
                <a:latin typeface="Metropolis" panose="00000500000000000000" pitchFamily="50" charset="0"/>
              </a:rPr>
              <a:t>Usability</a:t>
            </a:r>
            <a:r>
              <a:rPr lang="en-US" sz="2400" b="0" dirty="0">
                <a:latin typeface="Metropolis" panose="00000500000000000000" pitchFamily="50" charset="0"/>
              </a:rPr>
              <a:t>”. </a:t>
            </a:r>
          </a:p>
          <a:p>
            <a:endParaRPr lang="en-US" sz="2400" b="0" dirty="0">
              <a:latin typeface="Metropolis" panose="00000500000000000000" pitchFamily="50" charset="0"/>
            </a:endParaRPr>
          </a:p>
          <a:p>
            <a:r>
              <a:rPr lang="en-US" sz="2400" b="0" dirty="0">
                <a:latin typeface="Metropolis" panose="00000500000000000000" pitchFamily="50" charset="0"/>
              </a:rPr>
              <a:t>Usability and User Interface Design are important aspects of UX Design, they </a:t>
            </a:r>
            <a:r>
              <a:rPr lang="en-US" sz="2400" b="1" dirty="0">
                <a:latin typeface="Metropolis" panose="00000500000000000000" pitchFamily="50" charset="0"/>
              </a:rPr>
              <a:t>are subsets </a:t>
            </a:r>
            <a:r>
              <a:rPr lang="en-US" sz="2400" b="0" dirty="0">
                <a:latin typeface="Metropolis" panose="00000500000000000000" pitchFamily="50" charset="0"/>
              </a:rPr>
              <a:t>of it </a:t>
            </a:r>
          </a:p>
          <a:p>
            <a:endParaRPr lang="en-US" sz="2400" b="0" dirty="0">
              <a:latin typeface="Metropolis" panose="00000500000000000000" pitchFamily="50" charset="0"/>
            </a:endParaRPr>
          </a:p>
          <a:p>
            <a:r>
              <a:rPr lang="en-US" sz="2400" b="0" dirty="0">
                <a:latin typeface="Metropolis" panose="00000500000000000000" pitchFamily="50" charset="0"/>
              </a:rPr>
              <a:t>UX design covers a vast array of other areas, too. </a:t>
            </a:r>
            <a:endParaRPr lang="en-US" sz="2400" b="0" dirty="0">
              <a:solidFill>
                <a:srgbClr val="222222"/>
              </a:solidFill>
              <a:latin typeface="Metropolis" panose="00000500000000000000" pitchFamily="50" charset="0"/>
            </a:endParaRPr>
          </a:p>
          <a:p>
            <a:r>
              <a:rPr lang="en-US" sz="2400" b="0" dirty="0">
                <a:solidFill>
                  <a:schemeClr val="bg1">
                    <a:lumMod val="65000"/>
                  </a:schemeClr>
                </a:solidFill>
                <a:latin typeface="Metropolis" panose="00000500000000000000" pitchFamily="50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endParaRPr lang="en-US" sz="2400" b="0" i="0" u="none" strike="noStrike" dirty="0">
              <a:solidFill>
                <a:srgbClr val="222222"/>
              </a:solidFill>
              <a:effectLst/>
              <a:latin typeface="Metropolis" panose="00000500000000000000" pitchFamily="50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98921" y="574174"/>
            <a:ext cx="2423463" cy="907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20614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0"/>
    </mc:Choice>
    <mc:Fallback xmlns="">
      <p:transition xmlns:p14="http://schemas.microsoft.com/office/powerpoint/2010/main" spd="slow" advClick="0" advTm="5000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11558723" y="6354030"/>
            <a:ext cx="484362" cy="365125"/>
          </a:xfrm>
        </p:spPr>
        <p:txBody>
          <a:bodyPr/>
          <a:lstStyle/>
          <a:p>
            <a:pPr>
              <a:defRPr/>
            </a:pPr>
            <a:fld id="{51BF3DE6-44E2-D14E-BEA5-8FE11F0B97D0}" type="slidenum">
              <a:rPr lang="nl-NL" smtClean="0"/>
              <a:pPr>
                <a:defRPr/>
              </a:pPr>
              <a:t>4</a:t>
            </a:fld>
            <a:endParaRPr lang="nl-NL"/>
          </a:p>
        </p:txBody>
      </p:sp>
      <p:sp>
        <p:nvSpPr>
          <p:cNvPr id="5" name="Title 70">
            <a:extLst>
              <a:ext uri="{FF2B5EF4-FFF2-40B4-BE49-F238E27FC236}">
                <a16:creationId xmlns:a16="http://schemas.microsoft.com/office/drawing/2014/main" id="{245D3077-39E6-4731-A162-9A4763FD20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4055" y="365125"/>
            <a:ext cx="10515600" cy="1325563"/>
          </a:xfrm>
        </p:spPr>
        <p:txBody>
          <a:bodyPr>
            <a:normAutofit/>
          </a:bodyPr>
          <a:lstStyle/>
          <a:p>
            <a:r>
              <a:rPr lang="en-US" sz="2800" dirty="0">
                <a:solidFill>
                  <a:srgbClr val="0084A9"/>
                </a:solidFill>
                <a:latin typeface="Metropolis" panose="00000500000000000000" pitchFamily="50" charset="0"/>
              </a:rPr>
              <a:t>Design Thinking / What is UX Design?</a:t>
            </a:r>
            <a:endParaRPr lang="en-US" sz="2800" dirty="0">
              <a:solidFill>
                <a:srgbClr val="0084A9"/>
              </a:solidFill>
              <a:latin typeface="Metropolis" panose="00000500000000000000" pitchFamily="50" charset="0"/>
              <a:cs typeface="Metropolis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98921" y="574174"/>
            <a:ext cx="2423463" cy="90746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246" t="16503" r="32695" b="22266"/>
          <a:stretch/>
        </p:blipFill>
        <p:spPr>
          <a:xfrm>
            <a:off x="3230820" y="1515596"/>
            <a:ext cx="5462070" cy="38268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79141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0"/>
    </mc:Choice>
    <mc:Fallback xmlns="">
      <p:transition xmlns:p14="http://schemas.microsoft.com/office/powerpoint/2010/main" spd="slow" advClick="0" advTm="5000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11558723" y="6354030"/>
            <a:ext cx="484362" cy="365125"/>
          </a:xfrm>
        </p:spPr>
        <p:txBody>
          <a:bodyPr/>
          <a:lstStyle/>
          <a:p>
            <a:pPr>
              <a:defRPr/>
            </a:pPr>
            <a:fld id="{51BF3DE6-44E2-D14E-BEA5-8FE11F0B97D0}" type="slidenum">
              <a:rPr lang="nl-NL" smtClean="0"/>
              <a:pPr>
                <a:defRPr/>
              </a:pPr>
              <a:t>5</a:t>
            </a:fld>
            <a:endParaRPr lang="nl-NL"/>
          </a:p>
        </p:txBody>
      </p:sp>
      <p:sp>
        <p:nvSpPr>
          <p:cNvPr id="5" name="Title 70">
            <a:extLst>
              <a:ext uri="{FF2B5EF4-FFF2-40B4-BE49-F238E27FC236}">
                <a16:creationId xmlns:a16="http://schemas.microsoft.com/office/drawing/2014/main" id="{245D3077-39E6-4731-A162-9A4763FD20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4055" y="365125"/>
            <a:ext cx="10515600" cy="1325563"/>
          </a:xfrm>
        </p:spPr>
        <p:txBody>
          <a:bodyPr>
            <a:normAutofit/>
          </a:bodyPr>
          <a:lstStyle/>
          <a:p>
            <a:r>
              <a:rPr lang="en-US" sz="2800" dirty="0">
                <a:solidFill>
                  <a:srgbClr val="0084A9"/>
                </a:solidFill>
                <a:latin typeface="Metropolis" panose="00000500000000000000" pitchFamily="50" charset="0"/>
              </a:rPr>
              <a:t>Design Thinking / What is UX Design?</a:t>
            </a:r>
            <a:endParaRPr lang="en-US" sz="2800" dirty="0">
              <a:solidFill>
                <a:srgbClr val="0084A9"/>
              </a:solidFill>
              <a:latin typeface="Metropolis" panose="00000500000000000000" pitchFamily="50" charset="0"/>
              <a:cs typeface="Metropolis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98921" y="574174"/>
            <a:ext cx="2423463" cy="90746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3274" y="1477507"/>
            <a:ext cx="7957162" cy="34102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76704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0"/>
    </mc:Choice>
    <mc:Fallback xmlns="">
      <p:transition xmlns:p14="http://schemas.microsoft.com/office/powerpoint/2010/main" spd="slow" advClick="0" advTm="5000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11558723" y="6354030"/>
            <a:ext cx="484362" cy="365125"/>
          </a:xfrm>
        </p:spPr>
        <p:txBody>
          <a:bodyPr/>
          <a:lstStyle/>
          <a:p>
            <a:pPr>
              <a:defRPr/>
            </a:pPr>
            <a:fld id="{51BF3DE6-44E2-D14E-BEA5-8FE11F0B97D0}" type="slidenum">
              <a:rPr lang="nl-NL" smtClean="0"/>
              <a:pPr>
                <a:defRPr/>
              </a:pPr>
              <a:t>6</a:t>
            </a:fld>
            <a:endParaRPr lang="nl-NL"/>
          </a:p>
        </p:txBody>
      </p:sp>
      <p:sp>
        <p:nvSpPr>
          <p:cNvPr id="5" name="Title 70">
            <a:extLst>
              <a:ext uri="{FF2B5EF4-FFF2-40B4-BE49-F238E27FC236}">
                <a16:creationId xmlns:a16="http://schemas.microsoft.com/office/drawing/2014/main" id="{245D3077-39E6-4731-A162-9A4763FD20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4055" y="365125"/>
            <a:ext cx="10515600" cy="1325563"/>
          </a:xfrm>
        </p:spPr>
        <p:txBody>
          <a:bodyPr>
            <a:normAutofit/>
          </a:bodyPr>
          <a:lstStyle/>
          <a:p>
            <a:r>
              <a:rPr lang="en-US" sz="2800" dirty="0">
                <a:solidFill>
                  <a:srgbClr val="0084A9"/>
                </a:solidFill>
                <a:latin typeface="Metropolis" panose="00000500000000000000" pitchFamily="50" charset="0"/>
              </a:rPr>
              <a:t>Design Thinking / Why, What and How?</a:t>
            </a:r>
            <a:endParaRPr lang="en-US" sz="2800" dirty="0">
              <a:solidFill>
                <a:srgbClr val="0084A9"/>
              </a:solidFill>
              <a:latin typeface="Metropolis" panose="00000500000000000000" pitchFamily="50" charset="0"/>
              <a:cs typeface="Metropolis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98921" y="574174"/>
            <a:ext cx="2423463" cy="90746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5105" y="1477507"/>
            <a:ext cx="8953500" cy="3619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416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0"/>
    </mc:Choice>
    <mc:Fallback xmlns="">
      <p:transition xmlns:p14="http://schemas.microsoft.com/office/powerpoint/2010/main" spd="slow" advClick="0" advTm="5000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11558723" y="6354030"/>
            <a:ext cx="484362" cy="365125"/>
          </a:xfrm>
        </p:spPr>
        <p:txBody>
          <a:bodyPr/>
          <a:lstStyle/>
          <a:p>
            <a:pPr>
              <a:defRPr/>
            </a:pPr>
            <a:fld id="{51BF3DE6-44E2-D14E-BEA5-8FE11F0B97D0}" type="slidenum">
              <a:rPr lang="nl-NL" smtClean="0"/>
              <a:pPr>
                <a:defRPr/>
              </a:pPr>
              <a:t>7</a:t>
            </a:fld>
            <a:endParaRPr lang="nl-NL"/>
          </a:p>
        </p:txBody>
      </p:sp>
      <p:sp>
        <p:nvSpPr>
          <p:cNvPr id="5" name="Title 70">
            <a:extLst>
              <a:ext uri="{FF2B5EF4-FFF2-40B4-BE49-F238E27FC236}">
                <a16:creationId xmlns:a16="http://schemas.microsoft.com/office/drawing/2014/main" id="{245D3077-39E6-4731-A162-9A4763FD20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4055" y="365125"/>
            <a:ext cx="10515600" cy="1325563"/>
          </a:xfrm>
        </p:spPr>
        <p:txBody>
          <a:bodyPr>
            <a:normAutofit/>
          </a:bodyPr>
          <a:lstStyle/>
          <a:p>
            <a:r>
              <a:rPr lang="en-US" sz="2800" dirty="0">
                <a:solidFill>
                  <a:srgbClr val="0084A9"/>
                </a:solidFill>
                <a:latin typeface="Metropolis" panose="00000500000000000000" pitchFamily="50" charset="0"/>
              </a:rPr>
              <a:t>Design Thinking / Why, What and How?</a:t>
            </a:r>
            <a:endParaRPr lang="en-US" sz="2800" dirty="0">
              <a:solidFill>
                <a:srgbClr val="0084A9"/>
              </a:solidFill>
              <a:latin typeface="Metropolis" panose="00000500000000000000" pitchFamily="50" charset="0"/>
              <a:cs typeface="Metropolis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98921" y="574174"/>
            <a:ext cx="2423463" cy="907464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407E163C-32CA-4B79-939A-4F760C9C54DD}"/>
              </a:ext>
            </a:extLst>
          </p:cNvPr>
          <p:cNvSpPr/>
          <p:nvPr/>
        </p:nvSpPr>
        <p:spPr>
          <a:xfrm>
            <a:off x="704055" y="1303077"/>
            <a:ext cx="1085466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latin typeface="Metropolis" panose="00000500000000000000" pitchFamily="50" charset="0"/>
              </a:rPr>
              <a:t>Design Thinking has a </a:t>
            </a:r>
            <a:r>
              <a:rPr lang="en-US" sz="2400" b="1" dirty="0">
                <a:latin typeface="Metropolis" panose="00000500000000000000" pitchFamily="50" charset="0"/>
              </a:rPr>
              <a:t>human-centered</a:t>
            </a:r>
            <a:r>
              <a:rPr lang="en-US" sz="2400" dirty="0">
                <a:latin typeface="Metropolis" panose="00000500000000000000" pitchFamily="50" charset="0"/>
              </a:rPr>
              <a:t> core. It encourages organizations to </a:t>
            </a:r>
            <a:r>
              <a:rPr lang="en-US" sz="2400" b="1" dirty="0">
                <a:latin typeface="Metropolis" panose="00000500000000000000" pitchFamily="50" charset="0"/>
              </a:rPr>
              <a:t>focus on the people </a:t>
            </a:r>
            <a:r>
              <a:rPr lang="en-US" sz="2400" dirty="0">
                <a:latin typeface="Metropolis" panose="00000500000000000000" pitchFamily="50" charset="0"/>
              </a:rPr>
              <a:t>they are creating for, which leads to </a:t>
            </a:r>
            <a:r>
              <a:rPr lang="en-US" sz="2400" b="1" dirty="0">
                <a:latin typeface="Metropolis" panose="00000500000000000000" pitchFamily="50" charset="0"/>
              </a:rPr>
              <a:t>better products</a:t>
            </a:r>
            <a:r>
              <a:rPr lang="en-US" sz="2400" dirty="0">
                <a:latin typeface="Metropolis" panose="00000500000000000000" pitchFamily="50" charset="0"/>
              </a:rPr>
              <a:t>, services, and internal processes. </a:t>
            </a:r>
            <a:endParaRPr lang="en-US" sz="2400" b="0" i="0" u="none" strike="noStrike" dirty="0">
              <a:solidFill>
                <a:srgbClr val="222222"/>
              </a:solidFill>
              <a:effectLst/>
              <a:latin typeface="Metropolis" panose="00000500000000000000" pitchFamily="50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407E163C-32CA-4B79-939A-4F760C9C54DD}"/>
              </a:ext>
            </a:extLst>
          </p:cNvPr>
          <p:cNvSpPr/>
          <p:nvPr/>
        </p:nvSpPr>
        <p:spPr>
          <a:xfrm>
            <a:off x="704055" y="2816810"/>
            <a:ext cx="674969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dirty="0" err="1">
                <a:latin typeface="Metropolis" panose="00000500000000000000" pitchFamily="50" charset="0"/>
              </a:rPr>
              <a:t>Empathise</a:t>
            </a:r>
            <a:r>
              <a:rPr lang="en-US" sz="2400" dirty="0">
                <a:latin typeface="Metropolis" panose="00000500000000000000" pitchFamily="50" charset="0"/>
              </a:rPr>
              <a:t> – with your users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dirty="0">
                <a:latin typeface="Metropolis" panose="00000500000000000000" pitchFamily="50" charset="0"/>
              </a:rPr>
              <a:t>Define</a:t>
            </a:r>
            <a:r>
              <a:rPr lang="en-US" sz="2400" dirty="0">
                <a:latin typeface="Metropolis" panose="00000500000000000000" pitchFamily="50" charset="0"/>
              </a:rPr>
              <a:t> – your users’ needs, their problem, and your insights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dirty="0">
                <a:latin typeface="Metropolis" panose="00000500000000000000" pitchFamily="50" charset="0"/>
              </a:rPr>
              <a:t>Ideate</a:t>
            </a:r>
            <a:r>
              <a:rPr lang="en-US" sz="2400" dirty="0">
                <a:latin typeface="Metropolis" panose="00000500000000000000" pitchFamily="50" charset="0"/>
              </a:rPr>
              <a:t> – by challenging assumptions and creating ideas for innovative solutions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dirty="0">
                <a:latin typeface="Metropolis" panose="00000500000000000000" pitchFamily="50" charset="0"/>
              </a:rPr>
              <a:t>Prototype</a:t>
            </a:r>
            <a:r>
              <a:rPr lang="en-US" sz="2400" dirty="0">
                <a:latin typeface="Metropolis" panose="00000500000000000000" pitchFamily="50" charset="0"/>
              </a:rPr>
              <a:t> – to start creating solutions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dirty="0">
                <a:latin typeface="Metropolis" panose="00000500000000000000" pitchFamily="50" charset="0"/>
              </a:rPr>
              <a:t>Test</a:t>
            </a:r>
            <a:r>
              <a:rPr lang="en-US" sz="2400" dirty="0">
                <a:latin typeface="Metropolis" panose="00000500000000000000" pitchFamily="50" charset="0"/>
              </a:rPr>
              <a:t> – solutions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2946" y="2419590"/>
            <a:ext cx="4480139" cy="33882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44461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0"/>
    </mc:Choice>
    <mc:Fallback xmlns="">
      <p:transition xmlns:p14="http://schemas.microsoft.com/office/powerpoint/2010/main" spd="slow" advClick="0" advTm="5000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11558723" y="6354030"/>
            <a:ext cx="484362" cy="365125"/>
          </a:xfrm>
        </p:spPr>
        <p:txBody>
          <a:bodyPr/>
          <a:lstStyle/>
          <a:p>
            <a:pPr>
              <a:defRPr/>
            </a:pPr>
            <a:fld id="{51BF3DE6-44E2-D14E-BEA5-8FE11F0B97D0}" type="slidenum">
              <a:rPr lang="nl-NL" smtClean="0"/>
              <a:pPr>
                <a:defRPr/>
              </a:pPr>
              <a:t>8</a:t>
            </a:fld>
            <a:endParaRPr lang="nl-NL"/>
          </a:p>
        </p:txBody>
      </p:sp>
      <p:sp>
        <p:nvSpPr>
          <p:cNvPr id="5" name="Title 70">
            <a:extLst>
              <a:ext uri="{FF2B5EF4-FFF2-40B4-BE49-F238E27FC236}">
                <a16:creationId xmlns:a16="http://schemas.microsoft.com/office/drawing/2014/main" id="{245D3077-39E6-4731-A162-9A4763FD20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4055" y="365125"/>
            <a:ext cx="10515600" cy="1325563"/>
          </a:xfrm>
        </p:spPr>
        <p:txBody>
          <a:bodyPr>
            <a:normAutofit/>
          </a:bodyPr>
          <a:lstStyle/>
          <a:p>
            <a:r>
              <a:rPr lang="en-US" sz="2800" dirty="0">
                <a:solidFill>
                  <a:srgbClr val="0084A9"/>
                </a:solidFill>
                <a:latin typeface="Metropolis" panose="00000500000000000000" pitchFamily="50" charset="0"/>
              </a:rPr>
              <a:t>Design Thinking / Why, What and How?</a:t>
            </a:r>
            <a:endParaRPr lang="en-US" sz="2800" dirty="0">
              <a:solidFill>
                <a:srgbClr val="0084A9"/>
              </a:solidFill>
              <a:latin typeface="Metropolis" panose="00000500000000000000" pitchFamily="50" charset="0"/>
              <a:cs typeface="Metropolis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98921" y="574174"/>
            <a:ext cx="2423463" cy="907464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407E163C-32CA-4B79-939A-4F760C9C54DD}"/>
              </a:ext>
            </a:extLst>
          </p:cNvPr>
          <p:cNvSpPr/>
          <p:nvPr/>
        </p:nvSpPr>
        <p:spPr>
          <a:xfrm>
            <a:off x="704055" y="1459854"/>
            <a:ext cx="1085466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sz="2400" b="0" dirty="0">
                <a:solidFill>
                  <a:srgbClr val="202124"/>
                </a:solidFill>
                <a:latin typeface="Metropolis" panose="00000500000000000000" pitchFamily="50" charset="0"/>
              </a:rPr>
              <a:t>We think we are all </a:t>
            </a:r>
            <a:r>
              <a:rPr lang="nl-NL" sz="2400" b="1" dirty="0">
                <a:solidFill>
                  <a:srgbClr val="202124"/>
                </a:solidFill>
                <a:latin typeface="Metropolis" panose="00000500000000000000" pitchFamily="50" charset="0"/>
              </a:rPr>
              <a:t>experts</a:t>
            </a:r>
            <a:r>
              <a:rPr lang="nl-NL" sz="2400" b="0" dirty="0">
                <a:solidFill>
                  <a:srgbClr val="202124"/>
                </a:solidFill>
                <a:latin typeface="Metropolis" panose="00000500000000000000" pitchFamily="50" charset="0"/>
              </a:rPr>
              <a:t>, right? But it is about </a:t>
            </a:r>
            <a:r>
              <a:rPr lang="nl-NL" sz="2400" b="1" dirty="0">
                <a:solidFill>
                  <a:srgbClr val="202124"/>
                </a:solidFill>
                <a:latin typeface="Metropolis" panose="00000500000000000000" pitchFamily="50" charset="0"/>
              </a:rPr>
              <a:t>avoiding</a:t>
            </a:r>
            <a:r>
              <a:rPr lang="nl-NL" sz="2400" b="0" dirty="0">
                <a:solidFill>
                  <a:srgbClr val="202124"/>
                </a:solidFill>
                <a:latin typeface="Metropolis" panose="00000500000000000000" pitchFamily="50" charset="0"/>
              </a:rPr>
              <a:t> this…</a:t>
            </a:r>
            <a:endParaRPr lang="en-US" sz="2400" b="0" i="0" u="none" strike="noStrike" dirty="0">
              <a:solidFill>
                <a:srgbClr val="222222"/>
              </a:solidFill>
              <a:effectLst/>
              <a:latin typeface="Metropolis" panose="00000500000000000000" pitchFamily="50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814" t="23633" r="17167" b="19004"/>
          <a:stretch/>
        </p:blipFill>
        <p:spPr>
          <a:xfrm>
            <a:off x="2960025" y="1921519"/>
            <a:ext cx="5946168" cy="40594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72861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0"/>
    </mc:Choice>
    <mc:Fallback xmlns="">
      <p:transition xmlns:p14="http://schemas.microsoft.com/office/powerpoint/2010/main" spd="slow" advClick="0" advTm="5000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11558723" y="6354030"/>
            <a:ext cx="484362" cy="365125"/>
          </a:xfrm>
        </p:spPr>
        <p:txBody>
          <a:bodyPr/>
          <a:lstStyle/>
          <a:p>
            <a:pPr>
              <a:defRPr/>
            </a:pPr>
            <a:fld id="{51BF3DE6-44E2-D14E-BEA5-8FE11F0B97D0}" type="slidenum">
              <a:rPr lang="nl-NL" smtClean="0"/>
              <a:pPr>
                <a:defRPr/>
              </a:pPr>
              <a:t>9</a:t>
            </a:fld>
            <a:endParaRPr lang="nl-NL" dirty="0"/>
          </a:p>
        </p:txBody>
      </p:sp>
      <p:sp>
        <p:nvSpPr>
          <p:cNvPr id="5" name="Title 70">
            <a:extLst>
              <a:ext uri="{FF2B5EF4-FFF2-40B4-BE49-F238E27FC236}">
                <a16:creationId xmlns:a16="http://schemas.microsoft.com/office/drawing/2014/main" id="{245D3077-39E6-4731-A162-9A4763FD20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4055" y="365125"/>
            <a:ext cx="10515600" cy="1325563"/>
          </a:xfrm>
        </p:spPr>
        <p:txBody>
          <a:bodyPr>
            <a:normAutofit/>
          </a:bodyPr>
          <a:lstStyle/>
          <a:p>
            <a:r>
              <a:rPr lang="en-US" sz="2800" dirty="0">
                <a:solidFill>
                  <a:srgbClr val="0084A9"/>
                </a:solidFill>
                <a:latin typeface="Metropolis" panose="00000500000000000000" pitchFamily="50" charset="0"/>
              </a:rPr>
              <a:t>Design Thinking / Why, What and How?</a:t>
            </a:r>
            <a:endParaRPr lang="en-US" sz="2800" dirty="0">
              <a:solidFill>
                <a:srgbClr val="0084A9"/>
              </a:solidFill>
              <a:latin typeface="Metropolis" panose="00000500000000000000" pitchFamily="50" charset="0"/>
              <a:cs typeface="Metropolis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98921" y="574174"/>
            <a:ext cx="2423463" cy="907464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407E163C-32CA-4B79-939A-4F760C9C54DD}"/>
              </a:ext>
            </a:extLst>
          </p:cNvPr>
          <p:cNvSpPr/>
          <p:nvPr/>
        </p:nvSpPr>
        <p:spPr>
          <a:xfrm>
            <a:off x="704055" y="1459854"/>
            <a:ext cx="1085466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err="1">
                <a:latin typeface="Metropolis" panose="00000500000000000000" pitchFamily="50" charset="0"/>
              </a:rPr>
              <a:t>Empathise</a:t>
            </a:r>
            <a:r>
              <a:rPr lang="en-US" sz="2400" dirty="0">
                <a:latin typeface="Metropolis" panose="00000500000000000000" pitchFamily="50" charset="0"/>
              </a:rPr>
              <a:t> – with your users</a:t>
            </a:r>
          </a:p>
          <a:p>
            <a:r>
              <a:rPr lang="en-US" sz="2400" b="1" dirty="0">
                <a:latin typeface="Metropolis" panose="00000500000000000000" pitchFamily="50" charset="0"/>
              </a:rPr>
              <a:t>In order to…</a:t>
            </a:r>
          </a:p>
          <a:p>
            <a:r>
              <a:rPr lang="en-US" sz="2400" b="1" dirty="0">
                <a:latin typeface="Metropolis" panose="00000500000000000000" pitchFamily="50" charset="0"/>
              </a:rPr>
              <a:t>Define</a:t>
            </a:r>
            <a:r>
              <a:rPr lang="en-US" sz="2400" dirty="0">
                <a:latin typeface="Metropolis" panose="00000500000000000000" pitchFamily="50" charset="0"/>
              </a:rPr>
              <a:t> – your users’ needs, their problem, and your insights</a:t>
            </a:r>
          </a:p>
        </p:txBody>
      </p:sp>
      <p:pic>
        <p:nvPicPr>
          <p:cNvPr id="1026" name="Picture 2" descr="Stage 1 in the Design Thinking Process: Empathise with Your User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8438" y="2660183"/>
            <a:ext cx="8726833" cy="33161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3349690" y="6442156"/>
            <a:ext cx="837889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2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</a:rPr>
              <a:t>Source : </a:t>
            </a:r>
            <a:r>
              <a:rPr lang="nl-NL" sz="1200" dirty="0">
                <a:hlinkClick r:id="rId4"/>
              </a:rPr>
              <a:t>https://www.interaction-design.org/literature/article/stage-1-in-the-design-thinking-process-empathise-with-your-users</a:t>
            </a:r>
            <a:endParaRPr lang="nl-NL" sz="1200" dirty="0"/>
          </a:p>
        </p:txBody>
      </p:sp>
    </p:spTree>
    <p:extLst>
      <p:ext uri="{BB962C8B-B14F-4D97-AF65-F5344CB8AC3E}">
        <p14:creationId xmlns:p14="http://schemas.microsoft.com/office/powerpoint/2010/main" val="41512618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0"/>
    </mc:Choice>
    <mc:Fallback xmlns="">
      <p:transition xmlns:p14="http://schemas.microsoft.com/office/powerpoint/2010/main" spd="slow" advClick="0" advTm="5000"/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EB207295CFAA9408BD2FFA9514FA32A" ma:contentTypeVersion="2" ma:contentTypeDescription="Een nieuw document maken." ma:contentTypeScope="" ma:versionID="4db73be00048a47d70190e271c29425a">
  <xsd:schema xmlns:xsd="http://www.w3.org/2001/XMLSchema" xmlns:xs="http://www.w3.org/2001/XMLSchema" xmlns:p="http://schemas.microsoft.com/office/2006/metadata/properties" xmlns:ns2="72ab859b-095b-49f5-8789-36ced8be3a21" targetNamespace="http://schemas.microsoft.com/office/2006/metadata/properties" ma:root="true" ma:fieldsID="a1d91e6a248be04c2e94e6331a09c559" ns2:_="">
    <xsd:import namespace="72ab859b-095b-49f5-8789-36ced8be3a2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2ab859b-095b-49f5-8789-36ced8be3a2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42107D7F-288E-4C51-B6A9-AE95539FC0C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2ab859b-095b-49f5-8789-36ced8be3a2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B6FDFF09-77D7-40FE-BE9E-D5DAC7AA2023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0FB6A1C4-155B-464B-962F-4DBA2B682EBD}">
  <ds:schemaRefs>
    <ds:schemaRef ds:uri="http://schemas.microsoft.com/office/2006/metadata/properties"/>
    <ds:schemaRef ds:uri="http://schemas.microsoft.com/office/2006/documentManagement/types"/>
    <ds:schemaRef ds:uri="http://purl.org/dc/terms/"/>
    <ds:schemaRef ds:uri="http://schemas.openxmlformats.org/package/2006/metadata/core-properties"/>
    <ds:schemaRef ds:uri="http://purl.org/dc/dcmitype/"/>
    <ds:schemaRef ds:uri="http://schemas.microsoft.com/office/infopath/2007/PartnerControls"/>
    <ds:schemaRef ds:uri="http://purl.org/dc/elements/1.1/"/>
    <ds:schemaRef ds:uri="72ab859b-095b-49f5-8789-36ced8be3a21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317</TotalTime>
  <Words>714</Words>
  <Application>Microsoft Office PowerPoint</Application>
  <PresentationFormat>Widescreen</PresentationFormat>
  <Paragraphs>116</Paragraphs>
  <Slides>24</Slides>
  <Notes>1</Notes>
  <HiddenSlides>0</HiddenSlides>
  <MMClips>1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0" baseType="lpstr">
      <vt:lpstr>Arial</vt:lpstr>
      <vt:lpstr>Calibri</vt:lpstr>
      <vt:lpstr>Calibri Light</vt:lpstr>
      <vt:lpstr>Metropolis</vt:lpstr>
      <vt:lpstr>Roboto</vt:lpstr>
      <vt:lpstr>Office Theme</vt:lpstr>
      <vt:lpstr>PowerPoint Presentation</vt:lpstr>
      <vt:lpstr>Design Thinking / What is UX Design?</vt:lpstr>
      <vt:lpstr>Design Thinking / What is UX Design?</vt:lpstr>
      <vt:lpstr>Design Thinking / What is UX Design?</vt:lpstr>
      <vt:lpstr>Design Thinking / What is UX Design?</vt:lpstr>
      <vt:lpstr>Design Thinking / Why, What and How?</vt:lpstr>
      <vt:lpstr>Design Thinking / Why, What and How?</vt:lpstr>
      <vt:lpstr>Design Thinking / Why, What and How?</vt:lpstr>
      <vt:lpstr>Design Thinking / Why, What and How?</vt:lpstr>
      <vt:lpstr>Design Thinking / Outside of the box</vt:lpstr>
      <vt:lpstr>Design Thinking / Outside of the box</vt:lpstr>
      <vt:lpstr>Design Thinking / The meet app</vt:lpstr>
      <vt:lpstr>Design Thinking / The meet app</vt:lpstr>
      <vt:lpstr>Design Thinking / The meet app</vt:lpstr>
      <vt:lpstr>Design Thinking / Wireframes</vt:lpstr>
      <vt:lpstr>Design Thinking / Wireframes</vt:lpstr>
      <vt:lpstr>Design Thinking / Low Code UI Builders</vt:lpstr>
      <vt:lpstr>Design Thinking / Low Code UI Builders</vt:lpstr>
      <vt:lpstr>Design Thinking / Low Code UI Builders</vt:lpstr>
      <vt:lpstr>Design Thinking / Low Code UI Builders</vt:lpstr>
      <vt:lpstr>Design Thinking / Uxpin Zero Code</vt:lpstr>
      <vt:lpstr>Design Thinking / Conpetto Meet app demo</vt:lpstr>
      <vt:lpstr>Design Thinking / Betty Blocks Demo</vt:lpstr>
      <vt:lpstr>Thank You!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Mr. T</dc:creator>
  <cp:lastModifiedBy>Olivier Giraud</cp:lastModifiedBy>
  <cp:revision>26</cp:revision>
  <dcterms:created xsi:type="dcterms:W3CDTF">2019-06-25T08:14:14Z</dcterms:created>
  <dcterms:modified xsi:type="dcterms:W3CDTF">2019-06-25T14:02:12Z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0x0101009EB207295CFAA9408BD2FFA9514FA32A</vt:lpwstr>
  </property>
</Properties>
</file>